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652" r:id="rId5"/>
    <p:sldMasterId id="2147484662" r:id="rId6"/>
  </p:sldMasterIdLst>
  <p:notesMasterIdLst>
    <p:notesMasterId r:id="rId32"/>
  </p:notesMasterIdLst>
  <p:handoutMasterIdLst>
    <p:handoutMasterId r:id="rId33"/>
  </p:handoutMasterIdLst>
  <p:sldIdLst>
    <p:sldId id="6153" r:id="rId7"/>
    <p:sldId id="5897" r:id="rId8"/>
    <p:sldId id="1866" r:id="rId9"/>
    <p:sldId id="2645" r:id="rId10"/>
    <p:sldId id="6152" r:id="rId11"/>
    <p:sldId id="736" r:id="rId12"/>
    <p:sldId id="6145" r:id="rId13"/>
    <p:sldId id="6146" r:id="rId14"/>
    <p:sldId id="6143" r:id="rId15"/>
    <p:sldId id="642" r:id="rId16"/>
    <p:sldId id="6147" r:id="rId17"/>
    <p:sldId id="6144" r:id="rId18"/>
    <p:sldId id="6148" r:id="rId19"/>
    <p:sldId id="663" r:id="rId20"/>
    <p:sldId id="551" r:id="rId21"/>
    <p:sldId id="676" r:id="rId22"/>
    <p:sldId id="677" r:id="rId23"/>
    <p:sldId id="575" r:id="rId24"/>
    <p:sldId id="656" r:id="rId25"/>
    <p:sldId id="6149" r:id="rId26"/>
    <p:sldId id="6150" r:id="rId27"/>
    <p:sldId id="6136" r:id="rId28"/>
    <p:sldId id="6138" r:id="rId29"/>
    <p:sldId id="1880" r:id="rId30"/>
    <p:sldId id="6127" r:id="rId3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4D4D4D"/>
    <a:srgbClr val="767676"/>
    <a:srgbClr val="E6E6E6"/>
    <a:srgbClr val="FFFFFF"/>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08" autoAdjust="0"/>
  </p:normalViewPr>
  <p:slideViewPr>
    <p:cSldViewPr snapToGrid="0">
      <p:cViewPr varScale="1">
        <p:scale>
          <a:sx n="85" d="100"/>
          <a:sy n="85" d="100"/>
        </p:scale>
        <p:origin x="533" y="67"/>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11/18/2019 1:36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11/18/2019 1:35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11/18/2019 1:35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6003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select block specific, click on block apps to pick the list of apps you want to block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0509F8-9107-4758-85F7-8E115766D8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071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0509F8-9107-4758-85F7-8E115766D8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7328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click on +New Policy to create a custom Policy.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0509F8-9107-4758-85F7-8E115766D8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3302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0509F8-9107-4758-85F7-8E115766D8BE}" type="slidenum">
              <a:rPr lang="en-US" smtClean="0"/>
              <a:t>14</a:t>
            </a:fld>
            <a:endParaRPr lang="en-US" dirty="0"/>
          </a:p>
        </p:txBody>
      </p:sp>
    </p:spTree>
    <p:extLst>
      <p:ext uri="{BB962C8B-B14F-4D97-AF65-F5344CB8AC3E}">
        <p14:creationId xmlns:p14="http://schemas.microsoft.com/office/powerpoint/2010/main" val="2174026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0509F8-9107-4758-85F7-8E115766D8BE}" type="slidenum">
              <a:rPr lang="en-US" smtClean="0"/>
              <a:t>15</a:t>
            </a:fld>
            <a:endParaRPr lang="en-US" dirty="0"/>
          </a:p>
        </p:txBody>
      </p:sp>
    </p:spTree>
    <p:extLst>
      <p:ext uri="{BB962C8B-B14F-4D97-AF65-F5344CB8AC3E}">
        <p14:creationId xmlns:p14="http://schemas.microsoft.com/office/powerpoint/2010/main" val="964277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0509F8-9107-4758-85F7-8E115766D8BE}" type="slidenum">
              <a:rPr lang="en-US" smtClean="0"/>
              <a:t>16</a:t>
            </a:fld>
            <a:endParaRPr lang="en-US" dirty="0"/>
          </a:p>
        </p:txBody>
      </p:sp>
    </p:spTree>
    <p:extLst>
      <p:ext uri="{BB962C8B-B14F-4D97-AF65-F5344CB8AC3E}">
        <p14:creationId xmlns:p14="http://schemas.microsoft.com/office/powerpoint/2010/main" val="203422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0509F8-9107-4758-85F7-8E115766D8BE}" type="slidenum">
              <a:rPr lang="en-US" smtClean="0"/>
              <a:t>17</a:t>
            </a:fld>
            <a:endParaRPr lang="en-US" dirty="0"/>
          </a:p>
        </p:txBody>
      </p:sp>
    </p:spTree>
    <p:extLst>
      <p:ext uri="{BB962C8B-B14F-4D97-AF65-F5344CB8AC3E}">
        <p14:creationId xmlns:p14="http://schemas.microsoft.com/office/powerpoint/2010/main" val="3887110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0509F8-9107-4758-85F7-8E115766D8BE}" type="slidenum">
              <a:rPr lang="en-US" smtClean="0"/>
              <a:t>18</a:t>
            </a:fld>
            <a:endParaRPr lang="en-US" dirty="0"/>
          </a:p>
        </p:txBody>
      </p:sp>
    </p:spTree>
    <p:extLst>
      <p:ext uri="{BB962C8B-B14F-4D97-AF65-F5344CB8AC3E}">
        <p14:creationId xmlns:p14="http://schemas.microsoft.com/office/powerpoint/2010/main" val="3846584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now assign this newly created policy by clicking on users, selecting a specific user and assigning the policy to them.</a:t>
            </a:r>
          </a:p>
          <a:p>
            <a:endParaRPr lang="en-US" dirty="0"/>
          </a:p>
        </p:txBody>
      </p:sp>
      <p:sp>
        <p:nvSpPr>
          <p:cNvPr id="4" name="Slide Number Placeholder 3"/>
          <p:cNvSpPr>
            <a:spLocks noGrp="1"/>
          </p:cNvSpPr>
          <p:nvPr>
            <p:ph type="sldNum" sz="quarter" idx="10"/>
          </p:nvPr>
        </p:nvSpPr>
        <p:spPr/>
        <p:txBody>
          <a:bodyPr/>
          <a:lstStyle/>
          <a:p>
            <a:fld id="{9E0509F8-9107-4758-85F7-8E115766D8BE}" type="slidenum">
              <a:rPr lang="en-US" smtClean="0"/>
              <a:t>19</a:t>
            </a:fld>
            <a:endParaRPr lang="en-US" dirty="0"/>
          </a:p>
        </p:txBody>
      </p:sp>
    </p:spTree>
    <p:extLst>
      <p:ext uri="{BB962C8B-B14F-4D97-AF65-F5344CB8AC3E}">
        <p14:creationId xmlns:p14="http://schemas.microsoft.com/office/powerpoint/2010/main" val="275366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client, </a:t>
            </a:r>
          </a:p>
          <a:p>
            <a:r>
              <a:rPr lang="en-US" dirty="0"/>
              <a:t>If the user already has the app installed, here’s what they’ll see if they try to interact with the app.</a:t>
            </a:r>
          </a:p>
          <a:p>
            <a:r>
              <a:rPr lang="en-US" dirty="0"/>
              <a:t>If the user has not yet installed the app, they will not be able to discover the app in the Teams app store</a:t>
            </a:r>
          </a:p>
        </p:txBody>
      </p:sp>
      <p:sp>
        <p:nvSpPr>
          <p:cNvPr id="4" name="Slide Number Placeholder 3"/>
          <p:cNvSpPr>
            <a:spLocks noGrp="1"/>
          </p:cNvSpPr>
          <p:nvPr>
            <p:ph type="sldNum" sz="quarter" idx="10"/>
          </p:nvPr>
        </p:nvSpPr>
        <p:spPr/>
        <p:txBody>
          <a:bodyPr/>
          <a:lstStyle/>
          <a:p>
            <a:fld id="{9E0509F8-9107-4758-85F7-8E115766D8BE}" type="slidenum">
              <a:rPr lang="en-US" smtClean="0"/>
              <a:t>20</a:t>
            </a:fld>
            <a:endParaRPr lang="en-US" dirty="0"/>
          </a:p>
        </p:txBody>
      </p:sp>
    </p:spTree>
    <p:extLst>
      <p:ext uri="{BB962C8B-B14F-4D97-AF65-F5344CB8AC3E}">
        <p14:creationId xmlns:p14="http://schemas.microsoft.com/office/powerpoint/2010/main" val="1140890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quick overview of the types of apps in Teams.</a:t>
            </a:r>
          </a:p>
          <a:p>
            <a:r>
              <a:rPr lang="en-US" dirty="0"/>
              <a:t>1</a:t>
            </a:r>
            <a:r>
              <a:rPr lang="en-US" baseline="30000" dirty="0"/>
              <a:t>st</a:t>
            </a:r>
            <a:r>
              <a:rPr lang="en-US" dirty="0"/>
              <a:t> Party Apps are those that are published by Microsoft. These are familiar apps like Word, excel powerpoint, and other apps like Bing News, Flows, Dynamics 365 etc.</a:t>
            </a:r>
          </a:p>
          <a:p>
            <a:r>
              <a:rPr lang="en-US" dirty="0"/>
              <a:t>Other apps are published by other 3</a:t>
            </a:r>
            <a:r>
              <a:rPr lang="en-US" baseline="30000" dirty="0"/>
              <a:t>rd</a:t>
            </a:r>
            <a:r>
              <a:rPr lang="en-US" dirty="0"/>
              <a:t> party vendors. You’ll find several of them on the Teams in-app store. </a:t>
            </a:r>
          </a:p>
          <a:p>
            <a:r>
              <a:rPr lang="en-US" dirty="0"/>
              <a:t>&lt;Show the store in the app at this point&gt;</a:t>
            </a:r>
          </a:p>
          <a:p>
            <a:endParaRPr lang="en-US" dirty="0"/>
          </a:p>
          <a:p>
            <a:r>
              <a:rPr lang="en-US" sz="800" b="1" dirty="0"/>
              <a:t>Company Apps:</a:t>
            </a:r>
          </a:p>
          <a:p>
            <a:pPr marL="0" indent="0">
              <a:lnSpc>
                <a:spcPct val="150000"/>
              </a:lnSpc>
              <a:buFont typeface="Arial" panose="020B0604020202020204" pitchFamily="34" charset="0"/>
              <a:buNone/>
            </a:pPr>
            <a:r>
              <a:rPr lang="en-US" sz="800" dirty="0">
                <a:solidFill>
                  <a:srgbClr val="2F2F2F"/>
                </a:solidFill>
                <a:latin typeface="Segoe UI" panose="020B0502040204020203" pitchFamily="34" charset="0"/>
                <a:cs typeface="Segoe UI" panose="020B0502040204020203" pitchFamily="34" charset="0"/>
              </a:rPr>
              <a:t>The Microsoft Teams Company App Catalog lets you distribute your line-of-business applications that were built specifically for your organization and that you rely on to complete critical business functions to your users.</a:t>
            </a:r>
            <a:endParaRPr lang="en-US" dirty="0"/>
          </a:p>
          <a:p>
            <a:r>
              <a:rPr lang="en-US" dirty="0"/>
              <a:t>Custom apps are apps that are specific to your organization, built and used specifically for users in your organization. Here’s where you’ll find apps that are specific to Microsoft as a company. These apps have been published by the global admins over at the Microsoft IT department</a:t>
            </a:r>
          </a:p>
          <a:p>
            <a:r>
              <a:rPr lang="en-US" dirty="0"/>
              <a:t>&lt;Show the Microsoft apps in the Teams app store?</a:t>
            </a:r>
          </a:p>
          <a:p>
            <a:endParaRPr lang="en-US" dirty="0"/>
          </a:p>
          <a:p>
            <a:r>
              <a:rPr lang="en-US" dirty="0"/>
              <a:t>With every IT Professional’s focus on security and privacy for cloud or SaaS apps, what controls are we providing organization admins to allow or block these apps? How do admins disable company specific apps if they find issues or bugs with them?</a:t>
            </a:r>
          </a:p>
        </p:txBody>
      </p:sp>
      <p:sp>
        <p:nvSpPr>
          <p:cNvPr id="4" name="Slide Number Placeholder 3"/>
          <p:cNvSpPr>
            <a:spLocks noGrp="1"/>
          </p:cNvSpPr>
          <p:nvPr>
            <p:ph type="sldNum" sz="quarter" idx="10"/>
          </p:nvPr>
        </p:nvSpPr>
        <p:spPr/>
        <p:txBody>
          <a:bodyPr/>
          <a:lstStyle/>
          <a:p>
            <a:fld id="{F4516F29-35A7-AE4B-A4B9-89A853AFDCB3}" type="slidenum">
              <a:rPr lang="en-US" smtClean="0"/>
              <a:t>3</a:t>
            </a:fld>
            <a:endParaRPr lang="en-US" dirty="0"/>
          </a:p>
        </p:txBody>
      </p:sp>
    </p:spTree>
    <p:extLst>
      <p:ext uri="{BB962C8B-B14F-4D97-AF65-F5344CB8AC3E}">
        <p14:creationId xmlns:p14="http://schemas.microsoft.com/office/powerpoint/2010/main" val="2326216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What you just saw helps you answer the following questions: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How does a global admin go about managing apps for their organization? How do they allow or block apps for their entire organization?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And in the near future, how will they block or allow apps for specific users within their organization?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Now onto the next question: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How to admins make sure to provide good discoverability for apps they deem are important for specific users in their organization.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Lets look at the app setup policy for this.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11/18/2019 1:35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69469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The app setup policy enables global admins to create policies that determine the set of apps and their sequence that should be pinned to the app bar. They can create such policies for HR, or Finance and assign them to users within the respective business group.</a:t>
            </a:r>
          </a:p>
          <a:p>
            <a:r>
              <a:rPr lang="en-US" sz="900" b="0" dirty="0">
                <a:solidFill>
                  <a:srgbClr val="2F2F2F"/>
                </a:solidFill>
                <a:latin typeface="Segoe UI" panose="020B0502040204020203" pitchFamily="34" charset="0"/>
                <a:cs typeface="Segoe UI" panose="020B0502040204020203" pitchFamily="34" charset="0"/>
              </a:rPr>
              <a:t>This helps improve discoverability of these apps for users for which such apps are deemed relevant.</a:t>
            </a:r>
          </a:p>
          <a:p>
            <a:endParaRPr lang="en-US" sz="900" b="0" dirty="0">
              <a:solidFill>
                <a:srgbClr val="2F2F2F"/>
              </a:solidFill>
              <a:latin typeface="Segoe UI" panose="020B0502040204020203" pitchFamily="34" charset="0"/>
              <a:cs typeface="Segoe UI" panose="020B0502040204020203" pitchFamily="34" charset="0"/>
            </a:endParaRPr>
          </a:p>
          <a:p>
            <a:r>
              <a:rPr lang="en-US" sz="900" b="0" dirty="0">
                <a:solidFill>
                  <a:srgbClr val="2F2F2F"/>
                </a:solidFill>
                <a:latin typeface="Segoe UI" panose="020B0502040204020203" pitchFamily="34" charset="0"/>
                <a:cs typeface="Segoe UI" panose="020B0502040204020203" pitchFamily="34" charset="0"/>
              </a:rPr>
              <a:t>Lets have a look at the app-setup policy</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56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r>
              <a:rPr lang="en-US" dirty="0"/>
              <a:t>Global policy in the modern portal</a:t>
            </a:r>
          </a:p>
          <a:p>
            <a:r>
              <a:rPr lang="en-US" dirty="0"/>
              <a:t>Global policy on a user’s desktop</a:t>
            </a:r>
          </a:p>
          <a:p>
            <a:endParaRPr lang="en-US" dirty="0"/>
          </a:p>
          <a:p>
            <a:r>
              <a:rPr lang="en-US" dirty="0"/>
              <a:t>Create a custom policy:</a:t>
            </a:r>
          </a:p>
          <a:p>
            <a:r>
              <a:rPr lang="es-419" dirty="0"/>
              <a:t>Activity</a:t>
            </a:r>
          </a:p>
          <a:p>
            <a:r>
              <a:rPr lang="es-419" dirty="0"/>
              <a:t>Trello</a:t>
            </a:r>
          </a:p>
          <a:p>
            <a:r>
              <a:rPr lang="es-419" dirty="0"/>
              <a:t>Jira Cloud</a:t>
            </a:r>
          </a:p>
          <a:p>
            <a:r>
              <a:rPr lang="es-419" dirty="0"/>
              <a:t>GitHub</a:t>
            </a:r>
          </a:p>
          <a:p>
            <a:r>
              <a:rPr lang="es-419" dirty="0"/>
              <a:t>Polly</a:t>
            </a:r>
          </a:p>
          <a:p>
            <a:r>
              <a:rPr lang="es-419" dirty="0"/>
              <a:t>Smartsheet</a:t>
            </a:r>
          </a:p>
          <a:p>
            <a:r>
              <a:rPr lang="es-419" dirty="0"/>
              <a:t>Adobe Sign</a:t>
            </a:r>
          </a:p>
        </p:txBody>
      </p:sp>
      <p:sp>
        <p:nvSpPr>
          <p:cNvPr id="4" name="Slide Number Placeholder 3"/>
          <p:cNvSpPr>
            <a:spLocks noGrp="1"/>
          </p:cNvSpPr>
          <p:nvPr>
            <p:ph type="sldNum" sz="quarter" idx="10"/>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5657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11/18/2019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82526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11/18/2019 1:35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760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solidFill>
                  <a:srgbClr val="2F2F2F"/>
                </a:solidFill>
                <a:latin typeface="Segoe UI" panose="020B0502040204020203" pitchFamily="34" charset="0"/>
                <a:cs typeface="Segoe UI" panose="020B0502040204020203" pitchFamily="34" charset="0"/>
              </a:rPr>
              <a:t>Global admins can go to the Office 365 admin Portal to enable or disable apps for their tenant today.</a:t>
            </a:r>
          </a:p>
          <a:p>
            <a:r>
              <a:rPr lang="en-US" sz="900" b="0" dirty="0">
                <a:solidFill>
                  <a:srgbClr val="2F2F2F"/>
                </a:solidFill>
                <a:latin typeface="Segoe UI" panose="020B0502040204020203" pitchFamily="34" charset="0"/>
                <a:cs typeface="Segoe UI" panose="020B0502040204020203" pitchFamily="34" charset="0"/>
              </a:rPr>
              <a:t>Admins can view the Microsoft published apps, also called the default apps, their own company apps and 3</a:t>
            </a:r>
            <a:r>
              <a:rPr lang="en-US" sz="900" b="0" baseline="30000" dirty="0">
                <a:solidFill>
                  <a:srgbClr val="2F2F2F"/>
                </a:solidFill>
                <a:latin typeface="Segoe UI" panose="020B0502040204020203" pitchFamily="34" charset="0"/>
                <a:cs typeface="Segoe UI" panose="020B0502040204020203" pitchFamily="34" charset="0"/>
              </a:rPr>
              <a:t>rd</a:t>
            </a:r>
            <a:r>
              <a:rPr lang="en-US" sz="900" b="0" dirty="0">
                <a:solidFill>
                  <a:srgbClr val="2F2F2F"/>
                </a:solidFill>
                <a:latin typeface="Segoe UI" panose="020B0502040204020203" pitchFamily="34" charset="0"/>
                <a:cs typeface="Segoe UI" panose="020B0502040204020203" pitchFamily="34" charset="0"/>
              </a:rPr>
              <a:t> party apps(which we call external apps). They can selectively turn on or off apps from each of these categories.</a:t>
            </a:r>
          </a:p>
          <a:p>
            <a:r>
              <a:rPr lang="en-US" sz="900" b="0" dirty="0">
                <a:solidFill>
                  <a:srgbClr val="2F2F2F"/>
                </a:solidFill>
                <a:latin typeface="Segoe UI" panose="020B0502040204020203" pitchFamily="34" charset="0"/>
                <a:cs typeface="Segoe UI" panose="020B0502040204020203" pitchFamily="34" charset="0"/>
              </a:rPr>
              <a:t>When they turn off apps through this portal, the apps will be blocked and unusable by all users in their tenant.</a:t>
            </a:r>
          </a:p>
          <a:p>
            <a:endParaRPr lang="en-US" sz="900" b="0" dirty="0">
              <a:solidFill>
                <a:srgbClr val="2F2F2F"/>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703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introducing Policies shortly.</a:t>
            </a:r>
          </a:p>
          <a:p>
            <a:r>
              <a:rPr lang="en-US" dirty="0"/>
              <a:t>The App Permission policy will allow the global admin to manage what apps are allowed or blocked for users in an organization.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11/18/2019 1:35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243375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view any current settings you may have, click on Org-wide blocked apps. </a:t>
            </a:r>
          </a:p>
          <a:p>
            <a:r>
              <a:rPr lang="en-US" dirty="0"/>
              <a:t>This will present your existing settings from the old Office 365 portal.</a:t>
            </a:r>
          </a:p>
          <a:p>
            <a:endParaRPr lang="en-US" dirty="0"/>
          </a:p>
          <a:p>
            <a:r>
              <a:rPr lang="en-US" dirty="0"/>
              <a:t>When you’re ready to begin using policies.</a:t>
            </a:r>
          </a:p>
          <a:p>
            <a:r>
              <a:rPr lang="en-US" dirty="0"/>
              <a:t>Edit the global policy to determine usage of apps for all users in your tenant by default.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0509F8-9107-4758-85F7-8E115766D8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494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view any current settings you may have, click on Org-wide blocked apps. </a:t>
            </a:r>
          </a:p>
          <a:p>
            <a:r>
              <a:rPr lang="en-US" dirty="0"/>
              <a:t>This will present your existing settings from the old Office 365 portal.</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0509F8-9107-4758-85F7-8E115766D8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23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you’re ready to begin using policies</a:t>
            </a:r>
          </a:p>
          <a:p>
            <a:r>
              <a:rPr lang="en-US" dirty="0"/>
              <a:t>Edit the global policy to determine usage of apps for all users in your tenant by default.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0509F8-9107-4758-85F7-8E115766D8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258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the various combinations of allow-block, click on the drop-down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0509F8-9107-4758-85F7-8E115766D8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9542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&lt;&gt;</a:t>
            </a:r>
          </a:p>
        </p:txBody>
      </p:sp>
      <p:sp>
        <p:nvSpPr>
          <p:cNvPr id="4" name="Slide Number Placeholder 3"/>
          <p:cNvSpPr>
            <a:spLocks noGrp="1"/>
          </p:cNvSpPr>
          <p:nvPr>
            <p:ph type="sldNum" sz="quarter" idx="10"/>
          </p:nvPr>
        </p:nvSpPr>
        <p:spPr/>
        <p:txBody>
          <a:bodyPr/>
          <a:lstStyle/>
          <a:p>
            <a:fld id="{9E0509F8-9107-4758-85F7-8E115766D8BE}" type="slidenum">
              <a:rPr lang="en-US" smtClean="0"/>
              <a:t>10</a:t>
            </a:fld>
            <a:endParaRPr lang="en-US" dirty="0"/>
          </a:p>
        </p:txBody>
      </p:sp>
    </p:spTree>
    <p:extLst>
      <p:ext uri="{BB962C8B-B14F-4D97-AF65-F5344CB8AC3E}">
        <p14:creationId xmlns:p14="http://schemas.microsoft.com/office/powerpoint/2010/main" val="23055236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0.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8166586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9526925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8282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E9C7AB-4E2A-4A1D-99E8-317151227CC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64" y="0"/>
            <a:ext cx="12190271" cy="6858000"/>
          </a:xfrm>
          <a:prstGeom prst="rect">
            <a:avLst/>
          </a:prstGeom>
        </p:spPr>
      </p:pic>
      <p:sp>
        <p:nvSpPr>
          <p:cNvPr id="7" name="Rectangle 6">
            <a:extLst>
              <a:ext uri="{FF2B5EF4-FFF2-40B4-BE49-F238E27FC236}">
                <a16:creationId xmlns:a16="http://schemas.microsoft.com/office/drawing/2014/main" id="{8A16DCA7-7A2D-4A51-8F0C-E1A4CE0AB177}"/>
              </a:ext>
            </a:extLst>
          </p:cNvPr>
          <p:cNvSpPr/>
          <p:nvPr userDrawn="1"/>
        </p:nvSpPr>
        <p:spPr bwMode="auto">
          <a:xfrm>
            <a:off x="0" y="-976"/>
            <a:ext cx="12192000" cy="6858977"/>
          </a:xfrm>
          <a:prstGeom prst="rect">
            <a:avLst/>
          </a:prstGeom>
          <a:gradFill>
            <a:gsLst>
              <a:gs pos="100000">
                <a:schemeClr val="bg1">
                  <a:lumMod val="0"/>
                  <a:alpha val="43000"/>
                </a:schemeClr>
              </a:gs>
              <a:gs pos="16000">
                <a:schemeClr val="tx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7638C1E-3C14-47CA-8D50-48830F06A3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0255" y="428608"/>
            <a:ext cx="878803" cy="187409"/>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548783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80783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2167123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292861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5558A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6167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16745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5558A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589379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50093208"/>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174433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print">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print">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910680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8" name="Picture 7"/>
          <p:cNvPicPr>
            <a:picLocks noChangeAspect="1"/>
          </p:cNvPicPr>
          <p:nvPr userDrawn="1"/>
        </p:nvPicPr>
        <p:blipFill>
          <a:blip r:embed="rId3"/>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516295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print">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print">
            <a:extLst>
              <a:ext uri="{28A0092B-C50C-407E-A947-70E740481C1C}">
                <a14:useLocalDpi xmlns:a14="http://schemas.microsoft.com/office/drawing/2010/main"/>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1762785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63013250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94608936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80552319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0690801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22395153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45007969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7723465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014417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944640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77546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3085848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1</a:t>
            </a:r>
          </a:p>
        </p:txBody>
      </p:sp>
      <p:sp>
        <p:nvSpPr>
          <p:cNvPr id="4" name="Picture Placeholder 3"/>
          <p:cNvSpPr>
            <a:spLocks noGrp="1"/>
          </p:cNvSpPr>
          <p:nvPr>
            <p:ph type="pic" sz="quarter" idx="10"/>
          </p:nvPr>
        </p:nvSpPr>
        <p:spPr>
          <a:xfrm>
            <a:off x="6229842" y="0"/>
            <a:ext cx="5962158" cy="6858000"/>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02625804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print">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print">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print">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print">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16577118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print">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dirty="0"/>
              <a:t>Drag picture to placeholder or click icon to add</a:t>
            </a:r>
          </a:p>
        </p:txBody>
      </p:sp>
      <p:sp>
        <p:nvSpPr>
          <p:cNvPr id="12" name="Picture Placeholder 10"/>
          <p:cNvSpPr>
            <a:spLocks noGrp="1"/>
          </p:cNvSpPr>
          <p:nvPr>
            <p:ph type="pic" sz="quarter" idx="15"/>
          </p:nvPr>
        </p:nvSpPr>
        <p:spPr>
          <a:xfrm>
            <a:off x="4303151" y="2126198"/>
            <a:ext cx="3607487" cy="2602491"/>
          </a:xfrm>
          <a:blipFill>
            <a:blip r:embed="rId3" cstate="print">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dirty="0"/>
              <a:t>Drag picture to placeholder or click icon to add</a:t>
            </a:r>
          </a:p>
        </p:txBody>
      </p:sp>
      <p:sp>
        <p:nvSpPr>
          <p:cNvPr id="13" name="Picture Placeholder 10"/>
          <p:cNvSpPr>
            <a:spLocks noGrp="1"/>
          </p:cNvSpPr>
          <p:nvPr>
            <p:ph type="pic" sz="quarter" idx="16"/>
          </p:nvPr>
        </p:nvSpPr>
        <p:spPr>
          <a:xfrm>
            <a:off x="8139413" y="2126198"/>
            <a:ext cx="3623050" cy="2602491"/>
          </a:xfrm>
          <a:blipFill>
            <a:blip r:embed="rId4" cstate="print">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dirty="0"/>
              <a:t>Drag picture to placeholder or click icon to add</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4662385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7608743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5910890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135300062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dirty="0"/>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dirty="0"/>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dirty="0"/>
              <a:t>Click icon to add chart</a:t>
            </a:r>
          </a:p>
        </p:txBody>
      </p:sp>
    </p:spTree>
    <p:extLst>
      <p:ext uri="{BB962C8B-B14F-4D97-AF65-F5344CB8AC3E}">
        <p14:creationId xmlns:p14="http://schemas.microsoft.com/office/powerpoint/2010/main" val="15546644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dirty="0"/>
              <a:t>Click icon to add table</a:t>
            </a:r>
          </a:p>
        </p:txBody>
      </p:sp>
    </p:spTree>
    <p:extLst>
      <p:ext uri="{BB962C8B-B14F-4D97-AF65-F5344CB8AC3E}">
        <p14:creationId xmlns:p14="http://schemas.microsoft.com/office/powerpoint/2010/main" val="398182529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505447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print">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2566339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4069819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FFFF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7C06D8-2283-4F77-89DF-5000F705DCDB}"/>
              </a:ext>
            </a:extLst>
          </p:cNvPr>
          <p:cNvSpPr>
            <a:spLocks noGrp="1"/>
          </p:cNvSpPr>
          <p:nvPr>
            <p:ph type="title"/>
          </p:nvPr>
        </p:nvSpPr>
        <p:spPr>
          <a:xfrm>
            <a:off x="315607" y="294378"/>
            <a:ext cx="11607155" cy="941520"/>
          </a:xfrm>
        </p:spPr>
        <p:txBody>
          <a:bodyPr wrap="square" lIns="182880" tIns="146304" rIns="182880" bIns="146304">
            <a:spAutoFit/>
          </a:bodyPr>
          <a:lstStyle>
            <a:lvl1pPr marL="0" algn="l" defTabSz="878563" rtl="0" eaLnBrk="1" latinLnBrk="0" hangingPunct="1">
              <a:lnSpc>
                <a:spcPct val="90000"/>
              </a:lnSpc>
              <a:spcBef>
                <a:spcPct val="0"/>
              </a:spcBef>
              <a:buNone/>
              <a:defRPr lang="en-US" sz="4705" b="0" i="0" u="none" kern="1200" cap="none" spc="-98" baseline="0" dirty="0">
                <a:ln w="3175">
                  <a:noFill/>
                </a:ln>
                <a:gradFill>
                  <a:gsLst>
                    <a:gs pos="1250">
                      <a:schemeClr val="tx1"/>
                    </a:gs>
                    <a:gs pos="100000">
                      <a:schemeClr val="tx1"/>
                    </a:gs>
                  </a:gsLst>
                  <a:lin ang="5400000" scaled="0"/>
                </a:gradFill>
                <a:effectLst/>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3621328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Custom Layout">
    <p:bg>
      <p:bgPr>
        <a:solidFill>
          <a:srgbClr val="F0F2F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994" y="365126"/>
            <a:ext cx="10515600" cy="418646"/>
          </a:xfrm>
          <a:prstGeom prst="rect">
            <a:avLst/>
          </a:prstGeom>
        </p:spPr>
        <p:txBody>
          <a:bodyPr lIns="0" tIns="0" rIns="0" bIns="0"/>
          <a:lstStyle>
            <a:lvl1pPr>
              <a:defRPr sz="2800" b="0" i="0">
                <a:solidFill>
                  <a:srgbClr val="283750"/>
                </a:soli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28283694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72208" cy="984550"/>
          </a:xfrm>
        </p:spPr>
        <p:txBody>
          <a:bodyPr vert="horz" wrap="square" lIns="0" tIns="164592" rIns="0" bIns="0" rtlCol="0" anchor="t">
            <a:noAutofit/>
          </a:bodyPr>
          <a:lstStyle>
            <a:lvl1pPr>
              <a:defRPr lang="en-US" sz="5290"/>
            </a:lvl1pPr>
          </a:lstStyle>
          <a:p>
            <a:pPr lvl="0"/>
            <a:r>
              <a:rPr lang="en-US" dirty="0"/>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220689772"/>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6.png"/><Relationship Id="rId5" Type="http://schemas.openxmlformats.org/officeDocument/2006/relationships/slideLayout" Target="../slideLayouts/slideLayout32.xml"/><Relationship Id="rId10" Type="http://schemas.openxmlformats.org/officeDocument/2006/relationships/image" Target="../media/image5.emf"/><Relationship Id="rId4" Type="http://schemas.openxmlformats.org/officeDocument/2006/relationships/slideLayout" Target="../slideLayouts/slideLayout3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image" Target="../media/image5.emf"/><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84240" r:id="rId3"/>
    <p:sldLayoutId id="2147484241" r:id="rId4"/>
    <p:sldLayoutId id="2147484474" r:id="rId5"/>
    <p:sldLayoutId id="2147484245" r:id="rId6"/>
    <p:sldLayoutId id="2147484247" r:id="rId7"/>
    <p:sldLayoutId id="2147484639" r:id="rId8"/>
    <p:sldLayoutId id="2147484603" r:id="rId9"/>
    <p:sldLayoutId id="2147484649" r:id="rId10"/>
    <p:sldLayoutId id="2147484645" r:id="rId11"/>
    <p:sldLayoutId id="2147484646" r:id="rId12"/>
    <p:sldLayoutId id="2147484647" r:id="rId13"/>
    <p:sldLayoutId id="2147484249" r:id="rId14"/>
    <p:sldLayoutId id="2147484640" r:id="rId15"/>
    <p:sldLayoutId id="2147484582" r:id="rId16"/>
    <p:sldLayoutId id="2147484641" r:id="rId17"/>
    <p:sldLayoutId id="2147484584" r:id="rId18"/>
    <p:sldLayoutId id="2147484583" r:id="rId19"/>
    <p:sldLayoutId id="2147484256" r:id="rId20"/>
    <p:sldLayoutId id="2147484257" r:id="rId21"/>
    <p:sldLayoutId id="2147484585" r:id="rId22"/>
    <p:sldLayoutId id="2147484299" r:id="rId23"/>
    <p:sldLayoutId id="2147484263" r:id="rId24"/>
    <p:sldLayoutId id="2147484691" r:id="rId25"/>
    <p:sldLayoutId id="2147484692" r:id="rId26"/>
    <p:sldLayoutId id="2147484693"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4112691817"/>
      </p:ext>
    </p:extLst>
  </p:cSld>
  <p:clrMap bg1="lt1" tx1="dk1" bg2="lt2" tx2="dk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 id="2147484658" r:id="rId6"/>
    <p:sldLayoutId id="2147484659" r:id="rId7"/>
    <p:sldLayoutId id="2147484660" r:id="rId8"/>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print">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455432097"/>
      </p:ext>
    </p:extLst>
  </p:cSld>
  <p:clrMap bg1="lt1" tx1="dk1" bg2="lt2" tx2="dk2" accent1="accent1" accent2="accent2" accent3="accent3" accent4="accent4" accent5="accent5" accent6="accent6" hlink="hlink" folHlink="folHlink"/>
  <p:sldLayoutIdLst>
    <p:sldLayoutId id="2147484663" r:id="rId1"/>
    <p:sldLayoutId id="2147484664" r:id="rId2"/>
    <p:sldLayoutId id="2147484665" r:id="rId3"/>
    <p:sldLayoutId id="2147484666" r:id="rId4"/>
    <p:sldLayoutId id="2147484667" r:id="rId5"/>
    <p:sldLayoutId id="2147484668" r:id="rId6"/>
    <p:sldLayoutId id="2147484669" r:id="rId7"/>
    <p:sldLayoutId id="2147484670" r:id="rId8"/>
    <p:sldLayoutId id="2147484671" r:id="rId9"/>
    <p:sldLayoutId id="2147484672" r:id="rId10"/>
    <p:sldLayoutId id="2147484673" r:id="rId11"/>
    <p:sldLayoutId id="2147484674" r:id="rId12"/>
    <p:sldLayoutId id="2147484675" r:id="rId13"/>
    <p:sldLayoutId id="2147484676" r:id="rId14"/>
    <p:sldLayoutId id="2147484677" r:id="rId15"/>
    <p:sldLayoutId id="2147484678" r:id="rId16"/>
    <p:sldLayoutId id="2147484679" r:id="rId17"/>
    <p:sldLayoutId id="2147484680" r:id="rId18"/>
    <p:sldLayoutId id="2147484681" r:id="rId19"/>
    <p:sldLayoutId id="2147484682" r:id="rId20"/>
    <p:sldLayoutId id="2147484683" r:id="rId21"/>
    <p:sldLayoutId id="2147484684" r:id="rId22"/>
    <p:sldLayoutId id="2147484685" r:id="rId23"/>
    <p:sldLayoutId id="2147484686" r:id="rId24"/>
    <p:sldLayoutId id="2147484687" r:id="rId25"/>
    <p:sldLayoutId id="2147484688" r:id="rId26"/>
    <p:sldLayoutId id="2147484689" r:id="rId27"/>
    <p:sldLayoutId id="2147484690" r:id="rId28"/>
    <p:sldLayoutId id="2147484694" r:id="rId29"/>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5.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hyperlink" Target="https://graph.microsoft.com/"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stackoverflow.com/questions/tagged/microsoft-teams+microsoft-graph" TargetMode="External"/><Relationship Id="rId5" Type="http://schemas.openxmlformats.org/officeDocument/2006/relationships/hyperlink" Target="https://officespdev.uservoice.com/forums/224641-feature-requests-and-feedback/category/101632-microsoft-graph-o365-rest-apis?query=team" TargetMode="External"/><Relationship Id="rId4" Type="http://schemas.openxmlformats.org/officeDocument/2006/relationships/hyperlink" Target="https://aka.ms/teamsgraph/v1"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aka.ms/TeamsDeveloper" TargetMode="External"/><Relationship Id="rId3" Type="http://schemas.openxmlformats.org/officeDocument/2006/relationships/hyperlink" Target="https://products.office.com/en-us/microsoft-teams/group-chat-software" TargetMode="External"/><Relationship Id="rId7" Type="http://schemas.openxmlformats.org/officeDocument/2006/relationships/hyperlink" Target="https://aka.ms/SuccessWithTeams" TargetMode="External"/><Relationship Id="rId2" Type="http://schemas.openxmlformats.org/officeDocument/2006/relationships/notesSlide" Target="../notesSlides/notesSlide24.xml"/><Relationship Id="rId1" Type="http://schemas.openxmlformats.org/officeDocument/2006/relationships/slideLayout" Target="../slideLayouts/slideLayout29.xml"/><Relationship Id="rId6" Type="http://schemas.openxmlformats.org/officeDocument/2006/relationships/hyperlink" Target="https://www.microsoft.com/en-us/fasttrack/microsoft-365/office-365" TargetMode="External"/><Relationship Id="rId5" Type="http://schemas.openxmlformats.org/officeDocument/2006/relationships/hyperlink" Target="https://www.microsoft.com/microsoft-365/partners/teamwork/solutions-accelerator" TargetMode="External"/><Relationship Id="rId10" Type="http://schemas.openxmlformats.org/officeDocument/2006/relationships/hyperlink" Target="https://aka.ms/TeamsDevDocs" TargetMode="External"/><Relationship Id="rId4" Type="http://schemas.openxmlformats.org/officeDocument/2006/relationships/hyperlink" Target="https://aka.ms/TeamsPlatformAcademy" TargetMode="External"/><Relationship Id="rId9" Type="http://schemas.openxmlformats.org/officeDocument/2006/relationships/hyperlink" Target="https://aka.ms/TeamsDevSuppor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 Id="rId9"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E2B2-6E8D-4E8E-A0C3-713C16F72CBD}"/>
              </a:ext>
            </a:extLst>
          </p:cNvPr>
          <p:cNvSpPr>
            <a:spLocks noGrp="1"/>
          </p:cNvSpPr>
          <p:nvPr>
            <p:ph type="title"/>
          </p:nvPr>
        </p:nvSpPr>
        <p:spPr>
          <a:xfrm>
            <a:off x="338802" y="4600575"/>
            <a:ext cx="9401560" cy="1504950"/>
          </a:xfrm>
        </p:spPr>
        <p:txBody>
          <a:bodyPr/>
          <a:lstStyle/>
          <a:p>
            <a:r>
              <a:rPr lang="en-US" sz="4400" dirty="0"/>
              <a:t>Manage Apps for Microsoft Teams</a:t>
            </a:r>
            <a:br>
              <a:rPr lang="en-US" sz="4400" dirty="0"/>
            </a:br>
            <a:endParaRPr lang="en-US" sz="4400" b="1" dirty="0">
              <a:solidFill>
                <a:schemeClr val="bg1"/>
              </a:solidFill>
              <a:latin typeface="+mn-lt"/>
            </a:endParaRPr>
          </a:p>
        </p:txBody>
      </p:sp>
      <p:sp>
        <p:nvSpPr>
          <p:cNvPr id="9" name="Text Placeholder 7">
            <a:extLst>
              <a:ext uri="{FF2B5EF4-FFF2-40B4-BE49-F238E27FC236}">
                <a16:creationId xmlns:a16="http://schemas.microsoft.com/office/drawing/2014/main" id="{3269DC94-C12C-4ED9-96BD-FC3F57617F99}"/>
              </a:ext>
            </a:extLst>
          </p:cNvPr>
          <p:cNvSpPr>
            <a:spLocks noGrp="1"/>
          </p:cNvSpPr>
          <p:nvPr>
            <p:ph type="body" sz="quarter" idx="12"/>
          </p:nvPr>
        </p:nvSpPr>
        <p:spPr>
          <a:xfrm>
            <a:off x="338802" y="6199996"/>
            <a:ext cx="9401560" cy="419879"/>
          </a:xfrm>
        </p:spPr>
        <p:txBody>
          <a:bodyPr/>
          <a:lstStyle/>
          <a:p>
            <a:r>
              <a:rPr lang="en-US" sz="2400" dirty="0"/>
              <a:t>NarasimaPerumal Chandramohan</a:t>
            </a:r>
            <a:endParaRPr lang="en-US" sz="2353" dirty="0">
              <a:latin typeface="+mj-lt"/>
            </a:endParaRPr>
          </a:p>
        </p:txBody>
      </p:sp>
    </p:spTree>
    <p:extLst>
      <p:ext uri="{BB962C8B-B14F-4D97-AF65-F5344CB8AC3E}">
        <p14:creationId xmlns:p14="http://schemas.microsoft.com/office/powerpoint/2010/main" val="4068264383"/>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277A08-3904-4DF3-8924-8E7898856CE7}"/>
              </a:ext>
            </a:extLst>
          </p:cNvPr>
          <p:cNvPicPr>
            <a:picLocks noChangeAspect="1"/>
          </p:cNvPicPr>
          <p:nvPr/>
        </p:nvPicPr>
        <p:blipFill>
          <a:blip r:embed="rId3"/>
          <a:stretch>
            <a:fillRect/>
          </a:stretch>
        </p:blipFill>
        <p:spPr>
          <a:xfrm>
            <a:off x="3390665" y="1946781"/>
            <a:ext cx="5410669" cy="2964437"/>
          </a:xfrm>
          <a:prstGeom prst="rect">
            <a:avLst/>
          </a:prstGeom>
        </p:spPr>
      </p:pic>
      <p:sp>
        <p:nvSpPr>
          <p:cNvPr id="3" name="Oval 2">
            <a:extLst>
              <a:ext uri="{FF2B5EF4-FFF2-40B4-BE49-F238E27FC236}">
                <a16:creationId xmlns:a16="http://schemas.microsoft.com/office/drawing/2014/main" id="{657B308B-1FBF-5840-8B67-8889385087D0}"/>
              </a:ext>
            </a:extLst>
          </p:cNvPr>
          <p:cNvSpPr/>
          <p:nvPr/>
        </p:nvSpPr>
        <p:spPr>
          <a:xfrm>
            <a:off x="6095999" y="2487044"/>
            <a:ext cx="273466" cy="273466"/>
          </a:xfrm>
          <a:prstGeom prst="ellipse">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8053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2722B09C-6E7D-5B41-93C8-19126852F211}"/>
              </a:ext>
            </a:extLst>
          </p:cNvPr>
          <p:cNvSpPr/>
          <p:nvPr/>
        </p:nvSpPr>
        <p:spPr>
          <a:xfrm>
            <a:off x="11532771" y="684893"/>
            <a:ext cx="273466" cy="273466"/>
          </a:xfrm>
          <a:prstGeom prst="ellipse">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5F5F5"/>
              </a:solidFill>
              <a:effectLst/>
              <a:uLnTx/>
              <a:uFillTx/>
              <a:latin typeface="Segoe UI Light"/>
              <a:ea typeface="+mn-ea"/>
              <a:cs typeface="+mn-cs"/>
            </a:endParaRPr>
          </a:p>
        </p:txBody>
      </p:sp>
      <p:pic>
        <p:nvPicPr>
          <p:cNvPr id="4" name="Picture 3">
            <a:extLst>
              <a:ext uri="{FF2B5EF4-FFF2-40B4-BE49-F238E27FC236}">
                <a16:creationId xmlns:a16="http://schemas.microsoft.com/office/drawing/2014/main" id="{4DC64408-2F3B-4C37-AA63-A1F9D71ED1BF}"/>
              </a:ext>
            </a:extLst>
          </p:cNvPr>
          <p:cNvPicPr>
            <a:picLocks noChangeAspect="1"/>
          </p:cNvPicPr>
          <p:nvPr/>
        </p:nvPicPr>
        <p:blipFill>
          <a:blip r:embed="rId3"/>
          <a:stretch>
            <a:fillRect/>
          </a:stretch>
        </p:blipFill>
        <p:spPr>
          <a:xfrm>
            <a:off x="0" y="528984"/>
            <a:ext cx="12192000" cy="5800031"/>
          </a:xfrm>
          <a:prstGeom prst="rect">
            <a:avLst/>
          </a:prstGeom>
        </p:spPr>
      </p:pic>
      <p:sp>
        <p:nvSpPr>
          <p:cNvPr id="5" name="Oval 4">
            <a:extLst>
              <a:ext uri="{FF2B5EF4-FFF2-40B4-BE49-F238E27FC236}">
                <a16:creationId xmlns:a16="http://schemas.microsoft.com/office/drawing/2014/main" id="{7EAEC0BB-4A30-4B60-82A9-B53294813526}"/>
              </a:ext>
            </a:extLst>
          </p:cNvPr>
          <p:cNvSpPr/>
          <p:nvPr/>
        </p:nvSpPr>
        <p:spPr>
          <a:xfrm>
            <a:off x="2853115" y="4099606"/>
            <a:ext cx="273466" cy="273466"/>
          </a:xfrm>
          <a:prstGeom prst="ellipse">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5F5F5"/>
              </a:solidFill>
              <a:effectLst/>
              <a:uLnTx/>
              <a:uFillTx/>
              <a:latin typeface="Segoe UI Light"/>
              <a:ea typeface="+mn-ea"/>
              <a:cs typeface="+mn-cs"/>
            </a:endParaRPr>
          </a:p>
        </p:txBody>
      </p:sp>
    </p:spTree>
    <p:extLst>
      <p:ext uri="{BB962C8B-B14F-4D97-AF65-F5344CB8AC3E}">
        <p14:creationId xmlns:p14="http://schemas.microsoft.com/office/powerpoint/2010/main" val="583974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2722B09C-6E7D-5B41-93C8-19126852F211}"/>
              </a:ext>
            </a:extLst>
          </p:cNvPr>
          <p:cNvSpPr/>
          <p:nvPr/>
        </p:nvSpPr>
        <p:spPr>
          <a:xfrm>
            <a:off x="11532771" y="684893"/>
            <a:ext cx="273466" cy="273466"/>
          </a:xfrm>
          <a:prstGeom prst="ellipse">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5F5F5"/>
              </a:solidFill>
              <a:effectLst/>
              <a:uLnTx/>
              <a:uFillTx/>
              <a:latin typeface="Segoe UI Light"/>
              <a:ea typeface="+mn-ea"/>
              <a:cs typeface="+mn-cs"/>
            </a:endParaRPr>
          </a:p>
        </p:txBody>
      </p:sp>
      <p:pic>
        <p:nvPicPr>
          <p:cNvPr id="2" name="Picture 1">
            <a:extLst>
              <a:ext uri="{FF2B5EF4-FFF2-40B4-BE49-F238E27FC236}">
                <a16:creationId xmlns:a16="http://schemas.microsoft.com/office/drawing/2014/main" id="{E36E0ABD-24EF-43E6-980B-469173456BD3}"/>
              </a:ext>
            </a:extLst>
          </p:cNvPr>
          <p:cNvPicPr>
            <a:picLocks noChangeAspect="1"/>
          </p:cNvPicPr>
          <p:nvPr/>
        </p:nvPicPr>
        <p:blipFill>
          <a:blip r:embed="rId3"/>
          <a:stretch>
            <a:fillRect/>
          </a:stretch>
        </p:blipFill>
        <p:spPr>
          <a:xfrm>
            <a:off x="0" y="249462"/>
            <a:ext cx="12192000" cy="6359075"/>
          </a:xfrm>
          <a:prstGeom prst="rect">
            <a:avLst/>
          </a:prstGeom>
        </p:spPr>
      </p:pic>
      <p:sp>
        <p:nvSpPr>
          <p:cNvPr id="5" name="Oval 4">
            <a:extLst>
              <a:ext uri="{FF2B5EF4-FFF2-40B4-BE49-F238E27FC236}">
                <a16:creationId xmlns:a16="http://schemas.microsoft.com/office/drawing/2014/main" id="{CA328432-CFF4-4F2F-9C8C-08F4EBE65729}"/>
              </a:ext>
            </a:extLst>
          </p:cNvPr>
          <p:cNvSpPr/>
          <p:nvPr/>
        </p:nvSpPr>
        <p:spPr>
          <a:xfrm>
            <a:off x="9896853" y="6171295"/>
            <a:ext cx="273466" cy="273466"/>
          </a:xfrm>
          <a:prstGeom prst="ellipse">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5F5F5"/>
              </a:solidFill>
              <a:effectLst/>
              <a:uLnTx/>
              <a:uFillTx/>
              <a:latin typeface="Segoe UI Light"/>
              <a:ea typeface="+mn-ea"/>
              <a:cs typeface="+mn-cs"/>
            </a:endParaRPr>
          </a:p>
        </p:txBody>
      </p:sp>
    </p:spTree>
    <p:extLst>
      <p:ext uri="{BB962C8B-B14F-4D97-AF65-F5344CB8AC3E}">
        <p14:creationId xmlns:p14="http://schemas.microsoft.com/office/powerpoint/2010/main" val="3477214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87CD4-C4C0-46F6-BF22-8131E136BC62}"/>
              </a:ext>
            </a:extLst>
          </p:cNvPr>
          <p:cNvPicPr>
            <a:picLocks noChangeAspect="1"/>
          </p:cNvPicPr>
          <p:nvPr/>
        </p:nvPicPr>
        <p:blipFill>
          <a:blip r:embed="rId3"/>
          <a:stretch>
            <a:fillRect/>
          </a:stretch>
        </p:blipFill>
        <p:spPr>
          <a:xfrm>
            <a:off x="0" y="1235781"/>
            <a:ext cx="12192000" cy="4386438"/>
          </a:xfrm>
          <a:prstGeom prst="rect">
            <a:avLst/>
          </a:prstGeom>
        </p:spPr>
      </p:pic>
      <p:sp>
        <p:nvSpPr>
          <p:cNvPr id="3" name="Oval 2">
            <a:extLst>
              <a:ext uri="{FF2B5EF4-FFF2-40B4-BE49-F238E27FC236}">
                <a16:creationId xmlns:a16="http://schemas.microsoft.com/office/drawing/2014/main" id="{2722B09C-6E7D-5B41-93C8-19126852F211}"/>
              </a:ext>
            </a:extLst>
          </p:cNvPr>
          <p:cNvSpPr/>
          <p:nvPr/>
        </p:nvSpPr>
        <p:spPr>
          <a:xfrm>
            <a:off x="2517358" y="3649549"/>
            <a:ext cx="273466" cy="273466"/>
          </a:xfrm>
          <a:prstGeom prst="ellipse">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5F5F5"/>
              </a:solidFill>
              <a:effectLst/>
              <a:uLnTx/>
              <a:uFillTx/>
              <a:latin typeface="Segoe UI Light"/>
              <a:ea typeface="+mn-ea"/>
              <a:cs typeface="+mn-cs"/>
            </a:endParaRPr>
          </a:p>
        </p:txBody>
      </p:sp>
    </p:spTree>
    <p:extLst>
      <p:ext uri="{BB962C8B-B14F-4D97-AF65-F5344CB8AC3E}">
        <p14:creationId xmlns:p14="http://schemas.microsoft.com/office/powerpoint/2010/main" val="4135722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626C0E-4C6C-E140-950A-1F0835AB5042}"/>
              </a:ext>
            </a:extLst>
          </p:cNvPr>
          <p:cNvPicPr>
            <a:picLocks noChangeAspect="1"/>
          </p:cNvPicPr>
          <p:nvPr/>
        </p:nvPicPr>
        <p:blipFill>
          <a:blip r:embed="rId3"/>
          <a:stretch>
            <a:fillRect/>
          </a:stretch>
        </p:blipFill>
        <p:spPr>
          <a:xfrm>
            <a:off x="39538" y="-39538"/>
            <a:ext cx="12192000" cy="6858000"/>
          </a:xfrm>
          <a:prstGeom prst="rect">
            <a:avLst/>
          </a:prstGeom>
        </p:spPr>
      </p:pic>
      <p:sp>
        <p:nvSpPr>
          <p:cNvPr id="4" name="Oval 3">
            <a:extLst>
              <a:ext uri="{FF2B5EF4-FFF2-40B4-BE49-F238E27FC236}">
                <a16:creationId xmlns:a16="http://schemas.microsoft.com/office/drawing/2014/main" id="{64915A94-0B60-F14F-9A83-FF1207FD474D}"/>
              </a:ext>
            </a:extLst>
          </p:cNvPr>
          <p:cNvSpPr/>
          <p:nvPr/>
        </p:nvSpPr>
        <p:spPr>
          <a:xfrm>
            <a:off x="11918534" y="1990576"/>
            <a:ext cx="273466" cy="273466"/>
          </a:xfrm>
          <a:prstGeom prst="ellipse">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4817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C3C93-3F40-8D47-B0EB-4A048EB866E5}"/>
              </a:ext>
            </a:extLst>
          </p:cNvPr>
          <p:cNvPicPr>
            <a:picLocks noChangeAspect="1"/>
          </p:cNvPicPr>
          <p:nvPr/>
        </p:nvPicPr>
        <p:blipFill>
          <a:blip r:embed="rId3"/>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867BA6DC-CA23-2348-81A9-6519AE892A73}"/>
              </a:ext>
            </a:extLst>
          </p:cNvPr>
          <p:cNvSpPr/>
          <p:nvPr/>
        </p:nvSpPr>
        <p:spPr>
          <a:xfrm>
            <a:off x="4256093" y="4976844"/>
            <a:ext cx="273466" cy="273466"/>
          </a:xfrm>
          <a:prstGeom prst="ellipse">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8106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A976D-8CB2-9747-B02C-5B0713D995DF}"/>
              </a:ext>
            </a:extLst>
          </p:cNvPr>
          <p:cNvPicPr>
            <a:picLocks noChangeAspect="1"/>
          </p:cNvPicPr>
          <p:nvPr/>
        </p:nvPicPr>
        <p:blipFill>
          <a:blip r:embed="rId3"/>
          <a:stretch>
            <a:fillRect/>
          </a:stretch>
        </p:blipFill>
        <p:spPr>
          <a:xfrm>
            <a:off x="0" y="0"/>
            <a:ext cx="12192000" cy="6858000"/>
          </a:xfrm>
          <a:prstGeom prst="rect">
            <a:avLst/>
          </a:prstGeom>
        </p:spPr>
      </p:pic>
      <p:sp>
        <p:nvSpPr>
          <p:cNvPr id="3" name="Oval 2">
            <a:extLst>
              <a:ext uri="{FF2B5EF4-FFF2-40B4-BE49-F238E27FC236}">
                <a16:creationId xmlns:a16="http://schemas.microsoft.com/office/drawing/2014/main" id="{D906B53D-0611-6B4D-8B95-B094850A6851}"/>
              </a:ext>
            </a:extLst>
          </p:cNvPr>
          <p:cNvSpPr/>
          <p:nvPr/>
        </p:nvSpPr>
        <p:spPr>
          <a:xfrm>
            <a:off x="3098624" y="5763923"/>
            <a:ext cx="273466" cy="273466"/>
          </a:xfrm>
          <a:prstGeom prst="ellipse">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9305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509993-2DF3-3C40-9C73-6ECF1632107B}"/>
              </a:ext>
            </a:extLst>
          </p:cNvPr>
          <p:cNvPicPr>
            <a:picLocks noChangeAspect="1"/>
          </p:cNvPicPr>
          <p:nvPr/>
        </p:nvPicPr>
        <p:blipFill>
          <a:blip r:embed="rId3"/>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954A37FD-6D1F-7F40-9047-5D0D3EFE1D18}"/>
              </a:ext>
            </a:extLst>
          </p:cNvPr>
          <p:cNvSpPr/>
          <p:nvPr/>
        </p:nvSpPr>
        <p:spPr>
          <a:xfrm>
            <a:off x="2392569" y="4837949"/>
            <a:ext cx="273466" cy="273466"/>
          </a:xfrm>
          <a:prstGeom prst="ellipse">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12444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7F7D4-38E3-AB45-B568-35CF5C7654CE}"/>
              </a:ext>
            </a:extLst>
          </p:cNvPr>
          <p:cNvPicPr>
            <a:picLocks noChangeAspect="1"/>
          </p:cNvPicPr>
          <p:nvPr/>
        </p:nvPicPr>
        <p:blipFill>
          <a:blip r:embed="rId3"/>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B02D5DD7-57DB-6449-AD05-616F12E1C0BF}"/>
              </a:ext>
            </a:extLst>
          </p:cNvPr>
          <p:cNvSpPr/>
          <p:nvPr/>
        </p:nvSpPr>
        <p:spPr>
          <a:xfrm>
            <a:off x="2144679" y="6389100"/>
            <a:ext cx="273466" cy="273466"/>
          </a:xfrm>
          <a:prstGeom prst="ellipse">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7362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556831-CD5C-4B5D-BAC1-F57040248C18}"/>
              </a:ext>
            </a:extLst>
          </p:cNvPr>
          <p:cNvPicPr>
            <a:picLocks noChangeAspect="1"/>
          </p:cNvPicPr>
          <p:nvPr/>
        </p:nvPicPr>
        <p:blipFill>
          <a:blip r:embed="rId3"/>
          <a:stretch>
            <a:fillRect/>
          </a:stretch>
        </p:blipFill>
        <p:spPr>
          <a:xfrm>
            <a:off x="0" y="1541277"/>
            <a:ext cx="12192000" cy="3775446"/>
          </a:xfrm>
          <a:prstGeom prst="rect">
            <a:avLst/>
          </a:prstGeom>
        </p:spPr>
      </p:pic>
    </p:spTree>
    <p:extLst>
      <p:ext uri="{BB962C8B-B14F-4D97-AF65-F5344CB8AC3E}">
        <p14:creationId xmlns:p14="http://schemas.microsoft.com/office/powerpoint/2010/main" val="3880923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2C05B96-1204-4085-90B6-3FFA3952E375}"/>
              </a:ext>
            </a:extLst>
          </p:cNvPr>
          <p:cNvGrpSpPr/>
          <p:nvPr/>
        </p:nvGrpSpPr>
        <p:grpSpPr>
          <a:xfrm>
            <a:off x="511028" y="457200"/>
            <a:ext cx="11169945" cy="5694217"/>
            <a:chOff x="455998" y="457200"/>
            <a:chExt cx="11169945" cy="5694217"/>
          </a:xfrm>
        </p:grpSpPr>
        <p:sp>
          <p:nvSpPr>
            <p:cNvPr id="4" name="Content Placeholder 2">
              <a:extLst>
                <a:ext uri="{FF2B5EF4-FFF2-40B4-BE49-F238E27FC236}">
                  <a16:creationId xmlns:a16="http://schemas.microsoft.com/office/drawing/2014/main" id="{1504A9AC-1ACB-4A54-81EC-55956902532B}"/>
                </a:ext>
              </a:extLst>
            </p:cNvPr>
            <p:cNvSpPr txBox="1">
              <a:spLocks/>
            </p:cNvSpPr>
            <p:nvPr/>
          </p:nvSpPr>
          <p:spPr>
            <a:xfrm>
              <a:off x="455998" y="1385560"/>
              <a:ext cx="11169945" cy="4765857"/>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1800"/>
                </a:spcAft>
              </a:pPr>
              <a:r>
                <a:rPr lang="en-US" dirty="0">
                  <a:latin typeface="+mj-lt"/>
                </a:rPr>
                <a:t>App management for the IT Admin Persona of Teams:</a:t>
              </a:r>
            </a:p>
            <a:p>
              <a:pPr>
                <a:spcAft>
                  <a:spcPts val="1800"/>
                </a:spcAft>
              </a:pPr>
              <a:endParaRPr lang="en-US" sz="1100" dirty="0"/>
            </a:p>
            <a:p>
              <a:pPr marL="457200" indent="-457200">
                <a:spcAft>
                  <a:spcPts val="1800"/>
                </a:spcAft>
                <a:buFont typeface="Arial" panose="020B0604020202020204" pitchFamily="34" charset="0"/>
                <a:buChar char="•"/>
              </a:pPr>
              <a:r>
                <a:rPr lang="en-US" dirty="0"/>
                <a:t>How does a global admin go about managing these apps for their organization? How do they make sure to allow or block apps for use by their organization?</a:t>
              </a:r>
            </a:p>
            <a:p>
              <a:pPr marL="457200" indent="-457200">
                <a:spcAft>
                  <a:spcPts val="1800"/>
                </a:spcAft>
                <a:buFont typeface="Arial" panose="020B0604020202020204" pitchFamily="34" charset="0"/>
                <a:buChar char="•"/>
              </a:pPr>
              <a:r>
                <a:rPr lang="en-US" dirty="0"/>
                <a:t>How do they ensure apps that are relevant for specific business groups are discoverable by the users within their business groups?</a:t>
              </a:r>
            </a:p>
            <a:p>
              <a:pPr marL="457200" indent="-457200">
                <a:spcAft>
                  <a:spcPts val="1800"/>
                </a:spcAft>
                <a:buFont typeface="Arial" panose="020B0604020202020204" pitchFamily="34" charset="0"/>
                <a:buChar char="•"/>
              </a:pPr>
              <a:r>
                <a:rPr lang="en-US" dirty="0"/>
                <a:t>How does a global admin go about publishing apps for their enterprise? How do they manage these apps?</a:t>
              </a:r>
            </a:p>
          </p:txBody>
        </p:sp>
        <p:sp>
          <p:nvSpPr>
            <p:cNvPr id="5" name="Title 5">
              <a:extLst>
                <a:ext uri="{FF2B5EF4-FFF2-40B4-BE49-F238E27FC236}">
                  <a16:creationId xmlns:a16="http://schemas.microsoft.com/office/drawing/2014/main" id="{7CDF4676-BD19-4294-A3CD-5E4FC03E0A1D}"/>
                </a:ext>
              </a:extLst>
            </p:cNvPr>
            <p:cNvSpPr txBox="1">
              <a:spLocks/>
            </p:cNvSpPr>
            <p:nvPr/>
          </p:nvSpPr>
          <p:spPr>
            <a:xfrm>
              <a:off x="455998" y="457200"/>
              <a:ext cx="11018520" cy="40267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147" baseline="0">
                  <a:ln w="3175">
                    <a:noFill/>
                  </a:ln>
                  <a:solidFill>
                    <a:srgbClr val="2F2F2F"/>
                  </a:solidFill>
                  <a:effectLst/>
                  <a:latin typeface="+mj-lt"/>
                  <a:ea typeface="+mn-ea"/>
                  <a:cs typeface="Segoe UI" pitchFamily="34" charset="0"/>
                </a:defRPr>
              </a:lvl1pPr>
            </a:lstStyle>
            <a:p>
              <a:r>
                <a:rPr lang="en-US" sz="3600" b="1" dirty="0">
                  <a:solidFill>
                    <a:srgbClr val="D83B01"/>
                  </a:solidFill>
                  <a:latin typeface="Segoe UI" charset="0"/>
                  <a:ea typeface="Segoe UI" charset="0"/>
                  <a:cs typeface="Segoe UI" charset="0"/>
                </a:rPr>
                <a:t>Agenda</a:t>
              </a:r>
              <a:endParaRPr lang="en-US" sz="3600" b="1" dirty="0"/>
            </a:p>
          </p:txBody>
        </p:sp>
      </p:grpSp>
    </p:spTree>
    <p:extLst>
      <p:ext uri="{BB962C8B-B14F-4D97-AF65-F5344CB8AC3E}">
        <p14:creationId xmlns:p14="http://schemas.microsoft.com/office/powerpoint/2010/main" val="243553128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389A6F-DAE3-4992-8D23-7BB11EFC0C9A}"/>
              </a:ext>
            </a:extLst>
          </p:cNvPr>
          <p:cNvPicPr>
            <a:picLocks noChangeAspect="1"/>
          </p:cNvPicPr>
          <p:nvPr/>
        </p:nvPicPr>
        <p:blipFill>
          <a:blip r:embed="rId3"/>
          <a:stretch>
            <a:fillRect/>
          </a:stretch>
        </p:blipFill>
        <p:spPr>
          <a:xfrm>
            <a:off x="0" y="2122894"/>
            <a:ext cx="12192000" cy="2612212"/>
          </a:xfrm>
          <a:prstGeom prst="rect">
            <a:avLst/>
          </a:prstGeom>
        </p:spPr>
      </p:pic>
      <p:pic>
        <p:nvPicPr>
          <p:cNvPr id="3" name="Picture 2">
            <a:extLst>
              <a:ext uri="{FF2B5EF4-FFF2-40B4-BE49-F238E27FC236}">
                <a16:creationId xmlns:a16="http://schemas.microsoft.com/office/drawing/2014/main" id="{93389A6F-DAE3-4992-8D23-7BB11EFC0C9A}"/>
              </a:ext>
            </a:extLst>
          </p:cNvPr>
          <p:cNvPicPr>
            <a:picLocks noChangeAspect="1"/>
          </p:cNvPicPr>
          <p:nvPr/>
        </p:nvPicPr>
        <p:blipFill>
          <a:blip r:embed="rId3"/>
          <a:stretch>
            <a:fillRect/>
          </a:stretch>
        </p:blipFill>
        <p:spPr>
          <a:xfrm>
            <a:off x="-5602057" y="1623112"/>
            <a:ext cx="21388904" cy="4582706"/>
          </a:xfrm>
          <a:prstGeom prst="rect">
            <a:avLst/>
          </a:prstGeom>
        </p:spPr>
      </p:pic>
    </p:spTree>
    <p:extLst>
      <p:ext uri="{BB962C8B-B14F-4D97-AF65-F5344CB8AC3E}">
        <p14:creationId xmlns:p14="http://schemas.microsoft.com/office/powerpoint/2010/main" val="366888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502AE6E-3825-4919-92D8-C57ED9FF2EBC}"/>
              </a:ext>
            </a:extLst>
          </p:cNvPr>
          <p:cNvGraphicFramePr>
            <a:graphicFrameLocks noGrp="1"/>
          </p:cNvGraphicFramePr>
          <p:nvPr/>
        </p:nvGraphicFramePr>
        <p:xfrm>
          <a:off x="1222320" y="1505265"/>
          <a:ext cx="3765261" cy="3688080"/>
        </p:xfrm>
        <a:graphic>
          <a:graphicData uri="http://schemas.openxmlformats.org/drawingml/2006/table">
            <a:tbl>
              <a:tblPr firstRow="1" bandRow="1">
                <a:tableStyleId>{125E5076-3810-47DD-B79F-674D7AD40C01}</a:tableStyleId>
              </a:tblPr>
              <a:tblGrid>
                <a:gridCol w="3765261">
                  <a:extLst>
                    <a:ext uri="{9D8B030D-6E8A-4147-A177-3AD203B41FA5}">
                      <a16:colId xmlns:a16="http://schemas.microsoft.com/office/drawing/2014/main" val="860453477"/>
                    </a:ext>
                  </a:extLst>
                </a:gridCol>
              </a:tblGrid>
              <a:tr h="0">
                <a:tc>
                  <a:txBody>
                    <a:bodyPr/>
                    <a:lstStyle/>
                    <a:p>
                      <a:r>
                        <a:rPr lang="en-US" b="1" i="0" dirty="0">
                          <a:latin typeface="Segoe UI" panose="020B0502040204020203" pitchFamily="34" charset="0"/>
                          <a:cs typeface="Segoe UI" panose="020B0502040204020203" pitchFamily="34" charset="0"/>
                        </a:rPr>
                        <a:t>App permission policy</a:t>
                      </a:r>
                    </a:p>
                    <a:p>
                      <a:endParaRPr lang="en-US" sz="1400" dirty="0"/>
                    </a:p>
                    <a:p>
                      <a:r>
                        <a:rPr lang="en-US" sz="1400" dirty="0"/>
                        <a:t>Manage which apps are allowed/blocked for users in my organization</a:t>
                      </a:r>
                    </a:p>
                    <a:p>
                      <a:endParaRPr lang="en-US" dirty="0"/>
                    </a:p>
                  </a:txBody>
                  <a:tcPr marL="182880" marR="182880" marT="182880" marB="182880">
                    <a:solidFill>
                      <a:srgbClr val="002060"/>
                    </a:solidFill>
                  </a:tcPr>
                </a:tc>
                <a:extLst>
                  <a:ext uri="{0D108BD9-81ED-4DB2-BD59-A6C34878D82A}">
                    <a16:rowId xmlns:a16="http://schemas.microsoft.com/office/drawing/2014/main" val="1982138856"/>
                  </a:ext>
                </a:extLst>
              </a:tr>
              <a:tr h="0">
                <a:tc>
                  <a:txBody>
                    <a:bodyPr/>
                    <a:lstStyle/>
                    <a:p>
                      <a:r>
                        <a:rPr lang="en-US" dirty="0"/>
                        <a:t>Microsoft apps</a:t>
                      </a:r>
                    </a:p>
                  </a:txBody>
                  <a:tcPr marL="182880" marR="182880" marT="182880" marB="182880">
                    <a:solidFill>
                      <a:srgbClr val="002060"/>
                    </a:solidFill>
                  </a:tcPr>
                </a:tc>
                <a:extLst>
                  <a:ext uri="{0D108BD9-81ED-4DB2-BD59-A6C34878D82A}">
                    <a16:rowId xmlns:a16="http://schemas.microsoft.com/office/drawing/2014/main" val="931505551"/>
                  </a:ext>
                </a:extLst>
              </a:tr>
              <a:tr h="0">
                <a:tc>
                  <a:txBody>
                    <a:bodyPr/>
                    <a:lstStyle/>
                    <a:p>
                      <a:r>
                        <a:rPr lang="en-US" dirty="0"/>
                        <a:t>Third-party apps</a:t>
                      </a:r>
                    </a:p>
                  </a:txBody>
                  <a:tcPr marL="182880" marR="182880" marT="182880" marB="182880">
                    <a:solidFill>
                      <a:srgbClr val="002060"/>
                    </a:solidFill>
                  </a:tcPr>
                </a:tc>
                <a:extLst>
                  <a:ext uri="{0D108BD9-81ED-4DB2-BD59-A6C34878D82A}">
                    <a16:rowId xmlns:a16="http://schemas.microsoft.com/office/drawing/2014/main" val="1559914953"/>
                  </a:ext>
                </a:extLst>
              </a:tr>
              <a:tr h="0">
                <a:tc>
                  <a:txBody>
                    <a:bodyPr/>
                    <a:lstStyle/>
                    <a:p>
                      <a:r>
                        <a:rPr lang="en-US" dirty="0"/>
                        <a:t>Enterprise apps</a:t>
                      </a:r>
                    </a:p>
                  </a:txBody>
                  <a:tcPr marL="182880" marR="182880" marT="182880" marB="182880">
                    <a:solidFill>
                      <a:srgbClr val="002060"/>
                    </a:solidFill>
                  </a:tcPr>
                </a:tc>
                <a:extLst>
                  <a:ext uri="{0D108BD9-81ED-4DB2-BD59-A6C34878D82A}">
                    <a16:rowId xmlns:a16="http://schemas.microsoft.com/office/drawing/2014/main" val="2965763740"/>
                  </a:ext>
                </a:extLst>
              </a:tr>
            </a:tbl>
          </a:graphicData>
        </a:graphic>
      </p:graphicFrame>
      <p:graphicFrame>
        <p:nvGraphicFramePr>
          <p:cNvPr id="4" name="Table 3">
            <a:extLst>
              <a:ext uri="{FF2B5EF4-FFF2-40B4-BE49-F238E27FC236}">
                <a16:creationId xmlns:a16="http://schemas.microsoft.com/office/drawing/2014/main" id="{9FF4DE4C-0C29-4B16-A687-23E194A82599}"/>
              </a:ext>
            </a:extLst>
          </p:cNvPr>
          <p:cNvGraphicFramePr>
            <a:graphicFrameLocks noGrp="1"/>
          </p:cNvGraphicFramePr>
          <p:nvPr/>
        </p:nvGraphicFramePr>
        <p:xfrm>
          <a:off x="6391557" y="1505265"/>
          <a:ext cx="3765261" cy="3749040"/>
        </p:xfrm>
        <a:graphic>
          <a:graphicData uri="http://schemas.openxmlformats.org/drawingml/2006/table">
            <a:tbl>
              <a:tblPr firstRow="1" bandRow="1">
                <a:tableStyleId>{125E5076-3810-47DD-B79F-674D7AD40C01}</a:tableStyleId>
              </a:tblPr>
              <a:tblGrid>
                <a:gridCol w="3765261">
                  <a:extLst>
                    <a:ext uri="{9D8B030D-6E8A-4147-A177-3AD203B41FA5}">
                      <a16:colId xmlns:a16="http://schemas.microsoft.com/office/drawing/2014/main" val="860453477"/>
                    </a:ext>
                  </a:extLst>
                </a:gridCol>
              </a:tblGrid>
              <a:tr h="0">
                <a:tc>
                  <a:txBody>
                    <a:bodyPr/>
                    <a:lstStyle/>
                    <a:p>
                      <a:r>
                        <a:rPr lang="en-US" b="1" i="0" dirty="0">
                          <a:latin typeface="Segoe UI" panose="020B0502040204020203" pitchFamily="34" charset="0"/>
                          <a:cs typeface="Segoe UI" panose="020B0502040204020203" pitchFamily="34" charset="0"/>
                        </a:rPr>
                        <a:t>App setup policy</a:t>
                      </a:r>
                    </a:p>
                    <a:p>
                      <a:endParaRPr lang="en-US" sz="1400" dirty="0"/>
                    </a:p>
                    <a:p>
                      <a:r>
                        <a:rPr lang="en-US" sz="1400" dirty="0"/>
                        <a:t>Manage how the apps show up in Teams client</a:t>
                      </a:r>
                    </a:p>
                    <a:p>
                      <a:endParaRPr lang="en-US" dirty="0"/>
                    </a:p>
                  </a:txBody>
                  <a:tcPr marL="182880" marR="182880" marT="182880" marB="182880">
                    <a:solidFill>
                      <a:srgbClr val="002060"/>
                    </a:solidFill>
                  </a:tcPr>
                </a:tc>
                <a:extLst>
                  <a:ext uri="{0D108BD9-81ED-4DB2-BD59-A6C34878D82A}">
                    <a16:rowId xmlns:a16="http://schemas.microsoft.com/office/drawing/2014/main" val="1982138856"/>
                  </a:ext>
                </a:extLst>
              </a:tr>
              <a:tr h="0">
                <a:tc>
                  <a:txBody>
                    <a:bodyPr/>
                    <a:lstStyle/>
                    <a:p>
                      <a:r>
                        <a:rPr lang="en-US" dirty="0"/>
                        <a:t>Pinned apps in the app bar</a:t>
                      </a:r>
                    </a:p>
                  </a:txBody>
                  <a:tcPr marL="182880" marR="182880" marT="182880" marB="182880">
                    <a:solidFill>
                      <a:srgbClr val="002060"/>
                    </a:solidFill>
                  </a:tcPr>
                </a:tc>
                <a:extLst>
                  <a:ext uri="{0D108BD9-81ED-4DB2-BD59-A6C34878D82A}">
                    <a16:rowId xmlns:a16="http://schemas.microsoft.com/office/drawing/2014/main" val="931505551"/>
                  </a:ext>
                </a:extLst>
              </a:tr>
              <a:tr h="0">
                <a:tc>
                  <a:txBody>
                    <a:bodyPr/>
                    <a:lstStyle/>
                    <a:p>
                      <a:r>
                        <a:rPr lang="en-US" dirty="0"/>
                        <a:t>Delegation of upload of custom apps </a:t>
                      </a:r>
                    </a:p>
                  </a:txBody>
                  <a:tcPr marL="182880" marR="182880" marT="182880" marB="182880">
                    <a:solidFill>
                      <a:srgbClr val="002060"/>
                    </a:solidFill>
                  </a:tcPr>
                </a:tc>
                <a:extLst>
                  <a:ext uri="{0D108BD9-81ED-4DB2-BD59-A6C34878D82A}">
                    <a16:rowId xmlns:a16="http://schemas.microsoft.com/office/drawing/2014/main" val="1559914953"/>
                  </a:ext>
                </a:extLst>
              </a:tr>
              <a:tr h="0">
                <a:tc>
                  <a:txBody>
                    <a:bodyPr/>
                    <a:lstStyle/>
                    <a:p>
                      <a:endParaRPr lang="en-US" dirty="0"/>
                    </a:p>
                  </a:txBody>
                  <a:tcPr marL="182880" marR="182880" marT="182880" marB="182880">
                    <a:solidFill>
                      <a:srgbClr val="002060"/>
                    </a:solidFill>
                  </a:tcPr>
                </a:tc>
                <a:extLst>
                  <a:ext uri="{0D108BD9-81ED-4DB2-BD59-A6C34878D82A}">
                    <a16:rowId xmlns:a16="http://schemas.microsoft.com/office/drawing/2014/main" val="2990714534"/>
                  </a:ext>
                </a:extLst>
              </a:tr>
            </a:tbl>
          </a:graphicData>
        </a:graphic>
      </p:graphicFrame>
      <p:sp>
        <p:nvSpPr>
          <p:cNvPr id="5" name="Title 5">
            <a:extLst>
              <a:ext uri="{FF2B5EF4-FFF2-40B4-BE49-F238E27FC236}">
                <a16:creationId xmlns:a16="http://schemas.microsoft.com/office/drawing/2014/main" id="{13FD1574-97A6-491E-A3C9-8059ADF1974A}"/>
              </a:ext>
            </a:extLst>
          </p:cNvPr>
          <p:cNvSpPr>
            <a:spLocks noGrp="1"/>
          </p:cNvSpPr>
          <p:nvPr>
            <p:ph type="title"/>
          </p:nvPr>
        </p:nvSpPr>
        <p:spPr>
          <a:xfrm>
            <a:off x="588263" y="535426"/>
            <a:ext cx="11018520" cy="397545"/>
          </a:xfrm>
        </p:spPr>
        <p:txBody>
          <a:bodyPr/>
          <a:lstStyle/>
          <a:p>
            <a:r>
              <a:rPr lang="en-US" dirty="0">
                <a:solidFill>
                  <a:srgbClr val="D83B01"/>
                </a:solidFill>
                <a:latin typeface="Segoe UI" charset="0"/>
                <a:ea typeface="Segoe UI" charset="0"/>
                <a:cs typeface="Segoe UI" charset="0"/>
              </a:rPr>
              <a:t>Policies for Managing Apps</a:t>
            </a:r>
            <a:endParaRPr lang="en-US" dirty="0"/>
          </a:p>
        </p:txBody>
      </p:sp>
      <p:sp>
        <p:nvSpPr>
          <p:cNvPr id="6" name="Rectangle 5">
            <a:extLst>
              <a:ext uri="{FF2B5EF4-FFF2-40B4-BE49-F238E27FC236}">
                <a16:creationId xmlns:a16="http://schemas.microsoft.com/office/drawing/2014/main" id="{4C5951EB-032B-4E4F-AE68-32A7E08B1A47}"/>
              </a:ext>
            </a:extLst>
          </p:cNvPr>
          <p:cNvSpPr/>
          <p:nvPr/>
        </p:nvSpPr>
        <p:spPr bwMode="auto">
          <a:xfrm>
            <a:off x="2997003" y="5254305"/>
            <a:ext cx="1990578" cy="80188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Coming soon!</a:t>
            </a:r>
          </a:p>
        </p:txBody>
      </p:sp>
      <p:sp>
        <p:nvSpPr>
          <p:cNvPr id="7" name="Rectangle 6">
            <a:extLst>
              <a:ext uri="{FF2B5EF4-FFF2-40B4-BE49-F238E27FC236}">
                <a16:creationId xmlns:a16="http://schemas.microsoft.com/office/drawing/2014/main" id="{DD86179E-CF31-44C8-8914-F6A9E3EFC14D}"/>
              </a:ext>
            </a:extLst>
          </p:cNvPr>
          <p:cNvSpPr/>
          <p:nvPr/>
        </p:nvSpPr>
        <p:spPr bwMode="auto">
          <a:xfrm>
            <a:off x="9570216" y="3078502"/>
            <a:ext cx="1990578" cy="7338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Available in Feb</a:t>
            </a:r>
          </a:p>
        </p:txBody>
      </p:sp>
      <p:sp>
        <p:nvSpPr>
          <p:cNvPr id="8" name="Rectangle 7">
            <a:extLst>
              <a:ext uri="{FF2B5EF4-FFF2-40B4-BE49-F238E27FC236}">
                <a16:creationId xmlns:a16="http://schemas.microsoft.com/office/drawing/2014/main" id="{673112F0-52EE-4924-8FE1-52FAACE1E07E}"/>
              </a:ext>
            </a:extLst>
          </p:cNvPr>
          <p:cNvSpPr/>
          <p:nvPr/>
        </p:nvSpPr>
        <p:spPr bwMode="auto">
          <a:xfrm>
            <a:off x="9570216" y="4189156"/>
            <a:ext cx="1990578" cy="73384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Coming soon</a:t>
            </a:r>
          </a:p>
        </p:txBody>
      </p:sp>
    </p:spTree>
    <p:extLst>
      <p:ext uri="{BB962C8B-B14F-4D97-AF65-F5344CB8AC3E}">
        <p14:creationId xmlns:p14="http://schemas.microsoft.com/office/powerpoint/2010/main" val="3893118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descr="A screenshot of a computer&#10;&#10;Description generated with very high confidence">
            <a:extLst>
              <a:ext uri="{FF2B5EF4-FFF2-40B4-BE49-F238E27FC236}">
                <a16:creationId xmlns:a16="http://schemas.microsoft.com/office/drawing/2014/main" id="{8CB65AA2-89A7-4521-A715-8A6F150C51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4480550" y="938676"/>
            <a:ext cx="7711450" cy="6294254"/>
          </a:xfrm>
          <a:prstGeom prst="rect">
            <a:avLst/>
          </a:prstGeom>
        </p:spPr>
      </p:pic>
      <p:sp>
        <p:nvSpPr>
          <p:cNvPr id="125" name="Rectangle 124">
            <a:extLst>
              <a:ext uri="{FF2B5EF4-FFF2-40B4-BE49-F238E27FC236}">
                <a16:creationId xmlns:a16="http://schemas.microsoft.com/office/drawing/2014/main" id="{C3BC5AFE-DF2C-467F-9F19-2C00058C4DC9}"/>
              </a:ext>
            </a:extLst>
          </p:cNvPr>
          <p:cNvSpPr/>
          <p:nvPr/>
        </p:nvSpPr>
        <p:spPr bwMode="auto">
          <a:xfrm>
            <a:off x="105896" y="3812223"/>
            <a:ext cx="4587654" cy="955922"/>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F7AFCFEC-519F-4DAC-869D-F55653C72877}"/>
              </a:ext>
            </a:extLst>
          </p:cNvPr>
          <p:cNvSpPr/>
          <p:nvPr/>
        </p:nvSpPr>
        <p:spPr bwMode="auto">
          <a:xfrm>
            <a:off x="105896" y="4836715"/>
            <a:ext cx="4587654" cy="955922"/>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A373970D-82F6-40F2-97D6-EC6D4944E0DE}"/>
              </a:ext>
            </a:extLst>
          </p:cNvPr>
          <p:cNvSpPr txBox="1"/>
          <p:nvPr/>
        </p:nvSpPr>
        <p:spPr>
          <a:xfrm>
            <a:off x="447603" y="1254094"/>
            <a:ext cx="5666466" cy="307777"/>
          </a:xfrm>
          <a:prstGeom prst="rect">
            <a:avLst/>
          </a:prstGeom>
          <a:noFill/>
        </p:spPr>
        <p:txBody>
          <a:bodyPr wrap="square" lIns="0" tIns="0" rIns="0" bIns="0" rtlCol="0">
            <a:spAutoFit/>
          </a:bodyPr>
          <a:lstStyle/>
          <a:p>
            <a:pPr defTabSz="932384">
              <a:spcBef>
                <a:spcPts val="400"/>
              </a:spcBef>
              <a:buSzPct val="90000"/>
              <a:defRPr/>
            </a:pPr>
            <a:r>
              <a:rPr lang="en-US" sz="2000" b="1" dirty="0">
                <a:gradFill>
                  <a:gsLst>
                    <a:gs pos="1250">
                      <a:srgbClr val="353535"/>
                    </a:gs>
                    <a:gs pos="100000">
                      <a:srgbClr val="353535"/>
                    </a:gs>
                  </a:gsLst>
                  <a:lin ang="5400000" scaled="0"/>
                </a:gradFill>
                <a:ea typeface="Segoe UI Semilight" charset="0"/>
                <a:cs typeface="Segoe UI Semilight" charset="0"/>
              </a:rPr>
              <a:t>With App setup policies</a:t>
            </a:r>
          </a:p>
        </p:txBody>
      </p:sp>
      <p:sp>
        <p:nvSpPr>
          <p:cNvPr id="23" name="Title 5">
            <a:extLst>
              <a:ext uri="{FF2B5EF4-FFF2-40B4-BE49-F238E27FC236}">
                <a16:creationId xmlns:a16="http://schemas.microsoft.com/office/drawing/2014/main" id="{081F8892-CCBD-4AAF-A0C2-4E518100666B}"/>
              </a:ext>
            </a:extLst>
          </p:cNvPr>
          <p:cNvSpPr>
            <a:spLocks noGrp="1"/>
          </p:cNvSpPr>
          <p:nvPr>
            <p:ph type="title"/>
          </p:nvPr>
        </p:nvSpPr>
        <p:spPr>
          <a:xfrm>
            <a:off x="447603" y="492276"/>
            <a:ext cx="11018520" cy="397545"/>
          </a:xfrm>
        </p:spPr>
        <p:txBody>
          <a:bodyPr/>
          <a:lstStyle/>
          <a:p>
            <a:r>
              <a:rPr lang="en-US" dirty="0">
                <a:solidFill>
                  <a:srgbClr val="D83B01"/>
                </a:solidFill>
                <a:latin typeface="Segoe UI" charset="0"/>
                <a:ea typeface="Segoe UI" charset="0"/>
                <a:cs typeface="Segoe UI" charset="0"/>
              </a:rPr>
              <a:t>Improving discoverability of apps</a:t>
            </a:r>
            <a:endParaRPr lang="en-US" dirty="0"/>
          </a:p>
        </p:txBody>
      </p:sp>
      <p:pic>
        <p:nvPicPr>
          <p:cNvPr id="4" name="Picture 3">
            <a:extLst>
              <a:ext uri="{FF2B5EF4-FFF2-40B4-BE49-F238E27FC236}">
                <a16:creationId xmlns:a16="http://schemas.microsoft.com/office/drawing/2014/main" id="{A8E9D95E-2BEE-41A0-8A67-DC856C029EFE}"/>
              </a:ext>
            </a:extLst>
          </p:cNvPr>
          <p:cNvPicPr>
            <a:picLocks noChangeAspect="1"/>
          </p:cNvPicPr>
          <p:nvPr/>
        </p:nvPicPr>
        <p:blipFill>
          <a:blip r:embed="rId4"/>
          <a:stretch>
            <a:fillRect/>
          </a:stretch>
        </p:blipFill>
        <p:spPr>
          <a:xfrm>
            <a:off x="5092121" y="1238651"/>
            <a:ext cx="1394581" cy="5273497"/>
          </a:xfrm>
          <a:prstGeom prst="rect">
            <a:avLst/>
          </a:prstGeom>
        </p:spPr>
      </p:pic>
      <p:pic>
        <p:nvPicPr>
          <p:cNvPr id="7" name="Picture 6">
            <a:extLst>
              <a:ext uri="{FF2B5EF4-FFF2-40B4-BE49-F238E27FC236}">
                <a16:creationId xmlns:a16="http://schemas.microsoft.com/office/drawing/2014/main" id="{3A911DDD-2FDE-493E-84A2-BEE56C6B1ED0}"/>
              </a:ext>
            </a:extLst>
          </p:cNvPr>
          <p:cNvPicPr>
            <a:picLocks noChangeAspect="1"/>
          </p:cNvPicPr>
          <p:nvPr/>
        </p:nvPicPr>
        <p:blipFill>
          <a:blip r:embed="rId5"/>
          <a:stretch>
            <a:fillRect/>
          </a:stretch>
        </p:blipFill>
        <p:spPr>
          <a:xfrm>
            <a:off x="6481644" y="1197026"/>
            <a:ext cx="7843408" cy="5273497"/>
          </a:xfrm>
          <a:prstGeom prst="rect">
            <a:avLst/>
          </a:prstGeom>
        </p:spPr>
      </p:pic>
    </p:spTree>
    <p:extLst>
      <p:ext uri="{BB962C8B-B14F-4D97-AF65-F5344CB8AC3E}">
        <p14:creationId xmlns:p14="http://schemas.microsoft.com/office/powerpoint/2010/main" val="247607221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10" presetClass="exit" presetSubtype="0" fill="hold" grpId="1" nodeType="withEffect">
                                  <p:stCondLst>
                                    <p:cond delay="0"/>
                                  </p:stCondLst>
                                  <p:childTnLst>
                                    <p:animEffect transition="out" filter="fade">
                                      <p:cBhvr>
                                        <p:cTn id="12" dur="500"/>
                                        <p:tgtEl>
                                          <p:spTgt spid="125"/>
                                        </p:tgtEl>
                                      </p:cBhvr>
                                    </p:animEffect>
                                    <p:set>
                                      <p:cBhvr>
                                        <p:cTn id="13" dur="1" fill="hold">
                                          <p:stCondLst>
                                            <p:cond delay="499"/>
                                          </p:stCondLst>
                                        </p:cTn>
                                        <p:tgtEl>
                                          <p:spTgt spid="125"/>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126"/>
                                        </p:tgtEl>
                                        <p:attrNameLst>
                                          <p:attrName>style.visibility</p:attrName>
                                        </p:attrNameLst>
                                      </p:cBhvr>
                                      <p:to>
                                        <p:strVal val="visible"/>
                                      </p:to>
                                    </p:set>
                                  </p:childTnLst>
                                </p:cTn>
                              </p:par>
                              <p:par>
                                <p:cTn id="16" presetID="10" presetClass="entr" presetSubtype="0" fill="hold" grpId="2" nodeType="withEffect">
                                  <p:stCondLst>
                                    <p:cond delay="0"/>
                                  </p:stCondLst>
                                  <p:childTnLst>
                                    <p:set>
                                      <p:cBhvr>
                                        <p:cTn id="17" dur="1" fill="hold">
                                          <p:stCondLst>
                                            <p:cond delay="0"/>
                                          </p:stCondLst>
                                        </p:cTn>
                                        <p:tgtEl>
                                          <p:spTgt spid="125"/>
                                        </p:tgtEl>
                                        <p:attrNameLst>
                                          <p:attrName>style.visibility</p:attrName>
                                        </p:attrNameLst>
                                      </p:cBhvr>
                                      <p:to>
                                        <p:strVal val="visible"/>
                                      </p:to>
                                    </p:set>
                                    <p:animEffect transition="in" filter="fade">
                                      <p:cBhvr>
                                        <p:cTn id="18" dur="500"/>
                                        <p:tgtEl>
                                          <p:spTgt spid="125"/>
                                        </p:tgtEl>
                                      </p:cBhvr>
                                    </p:animEffect>
                                  </p:childTnLst>
                                </p:cTn>
                              </p:par>
                              <p:par>
                                <p:cTn id="19" presetID="1" presetClass="exit" presetSubtype="0" fill="hold" grpId="2" nodeType="withEffect">
                                  <p:stCondLst>
                                    <p:cond delay="0"/>
                                  </p:stCondLst>
                                  <p:childTnLst>
                                    <p:set>
                                      <p:cBhvr>
                                        <p:cTn id="20" dur="1" fill="hold">
                                          <p:stCondLst>
                                            <p:cond delay="0"/>
                                          </p:stCondLst>
                                        </p:cTn>
                                        <p:tgtEl>
                                          <p:spTgt spid="1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5" grpId="1" animBg="1"/>
      <p:bldP spid="125" grpId="2" animBg="1"/>
      <p:bldP spid="126" grpId="0" animBg="1"/>
      <p:bldP spid="126" grpId="1" animBg="1"/>
      <p:bldP spid="126"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C67F34-4960-421F-980F-95F8D0CD0B47}"/>
              </a:ext>
            </a:extLst>
          </p:cNvPr>
          <p:cNvSpPr>
            <a:spLocks noGrp="1"/>
          </p:cNvSpPr>
          <p:nvPr>
            <p:ph type="title"/>
          </p:nvPr>
        </p:nvSpPr>
        <p:spPr>
          <a:xfrm>
            <a:off x="374306" y="1184638"/>
            <a:ext cx="7477989" cy="3534530"/>
          </a:xfrm>
        </p:spPr>
        <p:txBody>
          <a:bodyPr/>
          <a:lstStyle/>
          <a:p>
            <a:r>
              <a:rPr lang="en-US" dirty="0"/>
              <a:t>Demo</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68295" y="382152"/>
            <a:ext cx="11222840" cy="6475362"/>
          </a:xfrm>
          <a:prstGeom prst="rect">
            <a:avLst/>
          </a:prstGeom>
        </p:spPr>
      </p:pic>
    </p:spTree>
    <p:extLst>
      <p:ext uri="{BB962C8B-B14F-4D97-AF65-F5344CB8AC3E}">
        <p14:creationId xmlns:p14="http://schemas.microsoft.com/office/powerpoint/2010/main" val="35750738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CA7CA-29AA-4350-943E-13E8A01BA0C1}"/>
              </a:ext>
            </a:extLst>
          </p:cNvPr>
          <p:cNvSpPr>
            <a:spLocks noGrp="1"/>
          </p:cNvSpPr>
          <p:nvPr>
            <p:ph type="title"/>
          </p:nvPr>
        </p:nvSpPr>
        <p:spPr>
          <a:xfrm>
            <a:off x="588263" y="457200"/>
            <a:ext cx="11018520" cy="1107996"/>
          </a:xfrm>
        </p:spPr>
        <p:txBody>
          <a:bodyPr/>
          <a:lstStyle/>
          <a:p>
            <a:r>
              <a:rPr lang="en-US" dirty="0"/>
              <a:t>Get started today: </a:t>
            </a:r>
            <a:r>
              <a:rPr lang="en-US" dirty="0">
                <a:solidFill>
                  <a:srgbClr val="1A1A1A"/>
                </a:solidFill>
                <a:hlinkClick r:id="rId3"/>
              </a:rPr>
              <a:t>https://graph.Microsoft.com</a:t>
            </a:r>
            <a:br>
              <a:rPr lang="en-US" dirty="0">
                <a:solidFill>
                  <a:srgbClr val="1A1A1A"/>
                </a:solidFill>
              </a:rPr>
            </a:br>
            <a:endParaRPr lang="en-US" dirty="0"/>
          </a:p>
        </p:txBody>
      </p:sp>
      <p:sp>
        <p:nvSpPr>
          <p:cNvPr id="6" name="Text Placeholder 5">
            <a:extLst>
              <a:ext uri="{FF2B5EF4-FFF2-40B4-BE49-F238E27FC236}">
                <a16:creationId xmlns:a16="http://schemas.microsoft.com/office/drawing/2014/main" id="{54349408-C177-4172-B9D7-3443EFE7E8E2}"/>
              </a:ext>
            </a:extLst>
          </p:cNvPr>
          <p:cNvSpPr>
            <a:spLocks noGrp="1"/>
          </p:cNvSpPr>
          <p:nvPr>
            <p:ph type="body" sz="quarter" idx="10"/>
          </p:nvPr>
        </p:nvSpPr>
        <p:spPr>
          <a:xfrm>
            <a:off x="586390" y="1434370"/>
            <a:ext cx="11018520" cy="1982081"/>
          </a:xfrm>
        </p:spPr>
        <p:txBody>
          <a:bodyPr/>
          <a:lstStyle/>
          <a:p>
            <a:r>
              <a:rPr lang="en-US" b="1" dirty="0">
                <a:gradFill>
                  <a:gsLst>
                    <a:gs pos="2917">
                      <a:schemeClr val="tx1"/>
                    </a:gs>
                    <a:gs pos="30000">
                      <a:schemeClr val="tx1"/>
                    </a:gs>
                  </a:gsLst>
                  <a:lin ang="5400000" scaled="0"/>
                </a:gradFill>
              </a:rPr>
              <a:t>Docs</a:t>
            </a:r>
            <a:r>
              <a:rPr lang="en-US" dirty="0">
                <a:gradFill>
                  <a:gsLst>
                    <a:gs pos="2917">
                      <a:schemeClr val="tx1"/>
                    </a:gs>
                    <a:gs pos="30000">
                      <a:schemeClr val="tx1"/>
                    </a:gs>
                  </a:gsLst>
                  <a:lin ang="5400000" scaled="0"/>
                </a:gradFill>
              </a:rPr>
              <a:t>: </a:t>
            </a:r>
            <a:r>
              <a:rPr lang="en-US" dirty="0">
                <a:gradFill>
                  <a:gsLst>
                    <a:gs pos="2917">
                      <a:schemeClr val="tx1"/>
                    </a:gs>
                    <a:gs pos="30000">
                      <a:schemeClr val="tx1"/>
                    </a:gs>
                  </a:gsLst>
                  <a:lin ang="5400000" scaled="0"/>
                </a:gradFill>
                <a:hlinkClick r:id="rId4"/>
              </a:rPr>
              <a:t>https://aka.ms/teamsgraph/v1</a:t>
            </a:r>
            <a:r>
              <a:rPr lang="en-US" dirty="0">
                <a:gradFill>
                  <a:gsLst>
                    <a:gs pos="2917">
                      <a:schemeClr val="tx1"/>
                    </a:gs>
                    <a:gs pos="30000">
                      <a:schemeClr val="tx1"/>
                    </a:gs>
                  </a:gsLst>
                  <a:lin ang="5400000" scaled="0"/>
                </a:gradFill>
              </a:rPr>
              <a:t> </a:t>
            </a:r>
          </a:p>
          <a:p>
            <a:r>
              <a:rPr lang="en-US" dirty="0">
                <a:gradFill>
                  <a:gsLst>
                    <a:gs pos="2917">
                      <a:schemeClr val="tx1"/>
                    </a:gs>
                    <a:gs pos="30000">
                      <a:schemeClr val="tx1"/>
                    </a:gs>
                  </a:gsLst>
                  <a:lin ang="5400000" scaled="0"/>
                </a:gradFill>
              </a:rPr>
              <a:t>Feedback: </a:t>
            </a:r>
          </a:p>
          <a:p>
            <a:pPr marL="457200" indent="-457200">
              <a:buFont typeface="Arial" panose="020B0604020202020204" pitchFamily="34" charset="0"/>
              <a:buChar char="•"/>
            </a:pPr>
            <a:r>
              <a:rPr lang="en-US" dirty="0">
                <a:gradFill>
                  <a:gsLst>
                    <a:gs pos="2917">
                      <a:schemeClr val="tx1"/>
                    </a:gs>
                    <a:gs pos="30000">
                      <a:schemeClr val="tx1"/>
                    </a:gs>
                  </a:gsLst>
                  <a:lin ang="5400000" scaled="0"/>
                </a:gradFill>
                <a:hlinkClick r:id="rId5"/>
              </a:rPr>
              <a:t>UserVoice</a:t>
            </a:r>
            <a:endParaRPr lang="en-US" dirty="0">
              <a:gradFill>
                <a:gsLst>
                  <a:gs pos="2917">
                    <a:schemeClr val="tx1"/>
                  </a:gs>
                  <a:gs pos="30000">
                    <a:schemeClr val="tx1"/>
                  </a:gs>
                </a:gsLst>
                <a:lin ang="5400000" scaled="0"/>
              </a:gradFill>
            </a:endParaRPr>
          </a:p>
          <a:p>
            <a:pPr marL="457200" indent="-457200">
              <a:buFont typeface="Arial" panose="020B0604020202020204" pitchFamily="34" charset="0"/>
              <a:buChar char="•"/>
            </a:pPr>
            <a:r>
              <a:rPr lang="en-US" dirty="0">
                <a:gradFill>
                  <a:gsLst>
                    <a:gs pos="2917">
                      <a:schemeClr val="tx1"/>
                    </a:gs>
                    <a:gs pos="30000">
                      <a:schemeClr val="tx1"/>
                    </a:gs>
                  </a:gsLst>
                  <a:lin ang="5400000" scaled="0"/>
                </a:gradFill>
                <a:hlinkClick r:id="rId6"/>
              </a:rPr>
              <a:t>Stack Overflow</a:t>
            </a:r>
            <a:endParaRPr lang="en-US"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169025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7AFCDF-D7C5-4963-A830-A1DEFCA5DD6E}"/>
              </a:ext>
            </a:extLst>
          </p:cNvPr>
          <p:cNvSpPr/>
          <p:nvPr/>
        </p:nvSpPr>
        <p:spPr bwMode="auto">
          <a:xfrm>
            <a:off x="0" y="0"/>
            <a:ext cx="12192000" cy="92271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B8F0C705-D81F-41BF-93F1-71500FD69D02}"/>
              </a:ext>
            </a:extLst>
          </p:cNvPr>
          <p:cNvGrpSpPr/>
          <p:nvPr/>
        </p:nvGrpSpPr>
        <p:grpSpPr>
          <a:xfrm>
            <a:off x="0" y="0"/>
            <a:ext cx="5776553" cy="922713"/>
            <a:chOff x="0" y="0"/>
            <a:chExt cx="5776553" cy="922713"/>
          </a:xfrm>
        </p:grpSpPr>
        <p:sp>
          <p:nvSpPr>
            <p:cNvPr id="3" name="Rectangle 2">
              <a:extLst>
                <a:ext uri="{FF2B5EF4-FFF2-40B4-BE49-F238E27FC236}">
                  <a16:creationId xmlns:a16="http://schemas.microsoft.com/office/drawing/2014/main" id="{248664E0-EBB2-48F6-8525-F9FC00C71C04}"/>
                </a:ext>
              </a:extLst>
            </p:cNvPr>
            <p:cNvSpPr/>
            <p:nvPr/>
          </p:nvSpPr>
          <p:spPr bwMode="auto">
            <a:xfrm>
              <a:off x="0" y="0"/>
              <a:ext cx="5096933" cy="92271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Isosceles Triangle 8">
              <a:extLst>
                <a:ext uri="{FF2B5EF4-FFF2-40B4-BE49-F238E27FC236}">
                  <a16:creationId xmlns:a16="http://schemas.microsoft.com/office/drawing/2014/main" id="{89DDE550-E270-4B42-BD06-DDAD92293BF6}"/>
                </a:ext>
              </a:extLst>
            </p:cNvPr>
            <p:cNvSpPr/>
            <p:nvPr/>
          </p:nvSpPr>
          <p:spPr bwMode="auto">
            <a:xfrm>
              <a:off x="4423149" y="0"/>
              <a:ext cx="1353404" cy="922713"/>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Title 3"/>
          <p:cNvSpPr>
            <a:spLocks noGrp="1"/>
          </p:cNvSpPr>
          <p:nvPr>
            <p:ph type="title"/>
          </p:nvPr>
        </p:nvSpPr>
        <p:spPr>
          <a:xfrm>
            <a:off x="426425" y="98744"/>
            <a:ext cx="2100645" cy="758022"/>
          </a:xfrm>
        </p:spPr>
        <p:txBody>
          <a:bodyPr/>
          <a:lstStyle/>
          <a:p>
            <a:r>
              <a:rPr lang="en-US" dirty="0"/>
              <a:t>Next steps</a:t>
            </a:r>
          </a:p>
        </p:txBody>
      </p:sp>
      <p:sp>
        <p:nvSpPr>
          <p:cNvPr id="5" name="Text Placeholder 4"/>
          <p:cNvSpPr>
            <a:spLocks noGrp="1"/>
          </p:cNvSpPr>
          <p:nvPr>
            <p:ph type="body" sz="quarter" idx="4294967295"/>
          </p:nvPr>
        </p:nvSpPr>
        <p:spPr>
          <a:xfrm>
            <a:off x="426425" y="1544413"/>
            <a:ext cx="5510141" cy="3769173"/>
          </a:xfrm>
        </p:spPr>
        <p:txBody>
          <a:bodyPr/>
          <a:lstStyle/>
          <a:p>
            <a:pPr>
              <a:lnSpc>
                <a:spcPct val="100000"/>
              </a:lnSpc>
              <a:spcBef>
                <a:spcPts val="392"/>
              </a:spcBef>
            </a:pPr>
            <a:r>
              <a:rPr lang="en-US" sz="1961" b="1" dirty="0">
                <a:ln w="3175">
                  <a:noFill/>
                </a:ln>
                <a:solidFill>
                  <a:srgbClr val="2F2F2F"/>
                </a:solidFill>
                <a:latin typeface="Segoe UI Semibold" charset="0"/>
                <a:cs typeface="Segoe UI Semibold" charset="0"/>
              </a:rPr>
              <a:t>Get started</a:t>
            </a:r>
            <a:br>
              <a:rPr lang="en-US" sz="1961" dirty="0"/>
            </a:br>
            <a:r>
              <a:rPr lang="en-US" sz="1765" dirty="0"/>
              <a:t>Start using </a:t>
            </a:r>
            <a:r>
              <a:rPr lang="en-US" sz="1765" dirty="0">
                <a:solidFill>
                  <a:srgbClr val="5558AF"/>
                </a:solidFill>
                <a:latin typeface="+mj-lt"/>
                <a:hlinkClick r:id="rId3">
                  <a:extLst>
                    <a:ext uri="{A12FA001-AC4F-418D-AE19-62706E023703}">
                      <ahyp:hlinkClr xmlns:ahyp="http://schemas.microsoft.com/office/drawing/2018/hyperlinkcolor" val="tx"/>
                    </a:ext>
                  </a:extLst>
                </a:hlinkClick>
              </a:rPr>
              <a:t>Microsoft Teams</a:t>
            </a:r>
            <a:r>
              <a:rPr lang="en-US" sz="1765" dirty="0">
                <a:solidFill>
                  <a:srgbClr val="5558AF"/>
                </a:solidFill>
              </a:rPr>
              <a:t> </a:t>
            </a:r>
            <a:r>
              <a:rPr lang="en-US" sz="1765" dirty="0"/>
              <a:t>today</a:t>
            </a:r>
          </a:p>
          <a:p>
            <a:pPr>
              <a:lnSpc>
                <a:spcPct val="100000"/>
              </a:lnSpc>
              <a:spcBef>
                <a:spcPts val="392"/>
              </a:spcBef>
            </a:pPr>
            <a:r>
              <a:rPr lang="en-US" sz="1765" dirty="0"/>
              <a:t>Get technical with </a:t>
            </a:r>
            <a:r>
              <a:rPr lang="en-US" sz="1765" dirty="0">
                <a:hlinkClick r:id="rId4"/>
              </a:rPr>
              <a:t>Microsoft Teams Development Education</a:t>
            </a:r>
            <a:r>
              <a:rPr lang="en-US" sz="1765" dirty="0"/>
              <a:t> series</a:t>
            </a:r>
          </a:p>
          <a:p>
            <a:pPr>
              <a:lnSpc>
                <a:spcPct val="100000"/>
              </a:lnSpc>
              <a:spcBef>
                <a:spcPts val="392"/>
              </a:spcBef>
            </a:pPr>
            <a:r>
              <a:rPr lang="en-US" sz="1765" dirty="0"/>
              <a:t>Play with hands-on-labs</a:t>
            </a:r>
          </a:p>
          <a:p>
            <a:pPr>
              <a:lnSpc>
                <a:spcPct val="100000"/>
              </a:lnSpc>
              <a:spcBef>
                <a:spcPts val="392"/>
              </a:spcBef>
            </a:pPr>
            <a:r>
              <a:rPr lang="en-US" sz="1765" dirty="0"/>
              <a:t>Join the </a:t>
            </a:r>
            <a:r>
              <a:rPr lang="en-US" sz="1765" dirty="0">
                <a:hlinkClick r:id="rId5"/>
              </a:rPr>
              <a:t>Teamwork Solution Accelerator</a:t>
            </a:r>
            <a:r>
              <a:rPr lang="en-US" sz="1765" dirty="0"/>
              <a:t> for Partners</a:t>
            </a:r>
          </a:p>
          <a:p>
            <a:pPr>
              <a:lnSpc>
                <a:spcPct val="100000"/>
              </a:lnSpc>
              <a:spcBef>
                <a:spcPts val="392"/>
              </a:spcBef>
            </a:pPr>
            <a:br>
              <a:rPr lang="en-US" sz="1765" u="sng" dirty="0"/>
            </a:br>
            <a:r>
              <a:rPr lang="en-US" sz="1961" b="1" dirty="0">
                <a:ln w="3175">
                  <a:noFill/>
                </a:ln>
                <a:solidFill>
                  <a:srgbClr val="2F2F2F"/>
                </a:solidFill>
                <a:latin typeface="Segoe UI Semibold" charset="0"/>
                <a:cs typeface="Segoe UI Semibold" charset="0"/>
              </a:rPr>
              <a:t>Access resources &amp; support</a:t>
            </a:r>
            <a:br>
              <a:rPr lang="en-US" sz="2353" dirty="0"/>
            </a:br>
            <a:r>
              <a:rPr lang="en-US" sz="1765" dirty="0"/>
              <a:t>Get Teams deployment &amp; adoption support from</a:t>
            </a:r>
          </a:p>
          <a:p>
            <a:pPr marL="672290" lvl="1" indent="-219428">
              <a:lnSpc>
                <a:spcPct val="100000"/>
              </a:lnSpc>
              <a:spcBef>
                <a:spcPts val="392"/>
              </a:spcBef>
              <a:buClr>
                <a:schemeClr val="tx1"/>
              </a:buClr>
              <a:buFont typeface="Arial" panose="020B0604020202020204" pitchFamily="34" charset="0"/>
              <a:buChar char="•"/>
            </a:pPr>
            <a:r>
              <a:rPr lang="en-US" sz="1765" dirty="0">
                <a:solidFill>
                  <a:srgbClr val="5558AF"/>
                </a:solidFill>
                <a:latin typeface="+mj-lt"/>
                <a:hlinkClick r:id="rId6">
                  <a:extLst>
                    <a:ext uri="{A12FA001-AC4F-418D-AE19-62706E023703}">
                      <ahyp:hlinkClr xmlns:ahyp="http://schemas.microsoft.com/office/drawing/2018/hyperlinkcolor" val="tx"/>
                    </a:ext>
                  </a:extLst>
                </a:hlinkClick>
              </a:rPr>
              <a:t>FastTrack</a:t>
            </a:r>
            <a:r>
              <a:rPr lang="en-US" sz="1765" dirty="0">
                <a:solidFill>
                  <a:srgbClr val="5558AF"/>
                </a:solidFill>
                <a:latin typeface="+mj-lt"/>
              </a:rPr>
              <a:t> </a:t>
            </a:r>
          </a:p>
          <a:p>
            <a:pPr marL="672290" lvl="1" indent="-219428">
              <a:lnSpc>
                <a:spcPct val="100000"/>
              </a:lnSpc>
              <a:spcBef>
                <a:spcPts val="392"/>
              </a:spcBef>
              <a:buClr>
                <a:schemeClr val="tx1"/>
              </a:buClr>
              <a:buFont typeface="Arial" panose="020B0604020202020204" pitchFamily="34" charset="0"/>
              <a:buChar char="•"/>
            </a:pPr>
            <a:r>
              <a:rPr lang="en-US" sz="1765" dirty="0">
                <a:solidFill>
                  <a:srgbClr val="5558AF"/>
                </a:solidFill>
                <a:latin typeface="+mj-lt"/>
                <a:hlinkClick r:id="rId7">
                  <a:extLst>
                    <a:ext uri="{A12FA001-AC4F-418D-AE19-62706E023703}">
                      <ahyp:hlinkClr xmlns:ahyp="http://schemas.microsoft.com/office/drawing/2018/hyperlinkcolor" val="tx"/>
                    </a:ext>
                  </a:extLst>
                </a:hlinkClick>
              </a:rPr>
              <a:t>https://aka.ms/SuccessWithTeams</a:t>
            </a:r>
            <a:endParaRPr lang="en-US" sz="1765" dirty="0">
              <a:solidFill>
                <a:srgbClr val="5558AF"/>
              </a:solidFill>
              <a:latin typeface="+mj-lt"/>
            </a:endParaRPr>
          </a:p>
          <a:p>
            <a:pPr>
              <a:lnSpc>
                <a:spcPct val="100000"/>
              </a:lnSpc>
              <a:spcBef>
                <a:spcPts val="392"/>
              </a:spcBef>
            </a:pPr>
            <a:endParaRPr lang="en-US" sz="2353" dirty="0"/>
          </a:p>
        </p:txBody>
      </p:sp>
      <p:sp>
        <p:nvSpPr>
          <p:cNvPr id="6" name="Title 3">
            <a:extLst>
              <a:ext uri="{FF2B5EF4-FFF2-40B4-BE49-F238E27FC236}">
                <a16:creationId xmlns:a16="http://schemas.microsoft.com/office/drawing/2014/main" id="{F806BC0C-0E03-4E43-A046-8196D2C66599}"/>
              </a:ext>
            </a:extLst>
          </p:cNvPr>
          <p:cNvSpPr txBox="1">
            <a:spLocks/>
          </p:cNvSpPr>
          <p:nvPr/>
        </p:nvSpPr>
        <p:spPr>
          <a:xfrm>
            <a:off x="6255437" y="98744"/>
            <a:ext cx="2100645" cy="758022"/>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137" b="0" i="0" u="none" strike="noStrike" kern="1200" cap="none" spc="-147" normalizeH="0" baseline="0" noProof="0" dirty="0">
                <a:ln w="3175">
                  <a:noFill/>
                </a:ln>
                <a:solidFill>
                  <a:srgbClr val="000000"/>
                </a:solidFill>
                <a:effectLst/>
                <a:uLnTx/>
                <a:uFillTx/>
                <a:latin typeface="Segoe UI Semibold"/>
                <a:ea typeface="+mn-ea"/>
                <a:cs typeface="Segoe UI" pitchFamily="34" charset="0"/>
              </a:rPr>
              <a:t>Resources</a:t>
            </a:r>
          </a:p>
        </p:txBody>
      </p:sp>
      <p:sp>
        <p:nvSpPr>
          <p:cNvPr id="7" name="TextBox 6">
            <a:extLst>
              <a:ext uri="{FF2B5EF4-FFF2-40B4-BE49-F238E27FC236}">
                <a16:creationId xmlns:a16="http://schemas.microsoft.com/office/drawing/2014/main" id="{7D4392B9-6654-4083-AC4E-BDA1236DAAFE}"/>
              </a:ext>
            </a:extLst>
          </p:cNvPr>
          <p:cNvSpPr txBox="1"/>
          <p:nvPr/>
        </p:nvSpPr>
        <p:spPr>
          <a:xfrm>
            <a:off x="6255436" y="1544413"/>
            <a:ext cx="5321395" cy="261610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Teams Dev center: </a:t>
            </a:r>
            <a:r>
              <a:rPr kumimoji="0" lang="en-US" sz="20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8"/>
              </a:rPr>
              <a:t>https://aka.ms/TeamsDeveloper</a:t>
            </a:r>
            <a:r>
              <a:rPr kumimoji="0" lang="en-US" sz="20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Developer support: </a:t>
            </a:r>
            <a:r>
              <a:rPr kumimoji="0" lang="en-US" sz="20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9"/>
              </a:rPr>
              <a:t>https://aka.ms/TeamsDevSupport</a:t>
            </a:r>
            <a:r>
              <a:rPr kumimoji="0" lang="en-US" sz="20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Teams Dev docs: </a:t>
            </a:r>
            <a:r>
              <a:rPr kumimoji="0" lang="en-US" sz="20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10"/>
              </a:rPr>
              <a:t>https://aka.ms/TeamsDevDocs</a:t>
            </a:r>
            <a:r>
              <a:rPr kumimoji="0" lang="en-US" sz="20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p>
          <a:p>
            <a:pPr marL="0" marR="0" lvl="0" indent="0" algn="l" defTabSz="914400"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2695497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71C384-B52D-4700-A95A-D48EB90C5BFA}"/>
              </a:ext>
            </a:extLst>
          </p:cNvPr>
          <p:cNvSpPr>
            <a:spLocks noGrp="1"/>
          </p:cNvSpPr>
          <p:nvPr>
            <p:ph type="title"/>
          </p:nvPr>
        </p:nvSpPr>
        <p:spPr>
          <a:xfrm>
            <a:off x="588263" y="457200"/>
            <a:ext cx="11018520" cy="553998"/>
          </a:xfrm>
        </p:spPr>
        <p:txBody>
          <a:bodyPr/>
          <a:lstStyle/>
          <a:p>
            <a:r>
              <a:rPr lang="en-US" dirty="0">
                <a:solidFill>
                  <a:srgbClr val="D83B01"/>
                </a:solidFill>
                <a:latin typeface="Segoe UI" charset="0"/>
                <a:ea typeface="Segoe UI" charset="0"/>
                <a:cs typeface="Segoe UI" charset="0"/>
              </a:rPr>
              <a:t>Apps In Teams</a:t>
            </a:r>
            <a:endParaRPr lang="en-US" dirty="0"/>
          </a:p>
        </p:txBody>
      </p:sp>
      <p:grpSp>
        <p:nvGrpSpPr>
          <p:cNvPr id="31" name="Group 30">
            <a:extLst>
              <a:ext uri="{FF2B5EF4-FFF2-40B4-BE49-F238E27FC236}">
                <a16:creationId xmlns:a16="http://schemas.microsoft.com/office/drawing/2014/main" id="{635ED879-E5EB-47BC-810E-3D47E0E2DAD5}"/>
              </a:ext>
            </a:extLst>
          </p:cNvPr>
          <p:cNvGrpSpPr/>
          <p:nvPr/>
        </p:nvGrpSpPr>
        <p:grpSpPr>
          <a:xfrm>
            <a:off x="455999" y="2101941"/>
            <a:ext cx="3549058" cy="2130735"/>
            <a:chOff x="1326197" y="845502"/>
            <a:chExt cx="3794758" cy="2285104"/>
          </a:xfrm>
          <a:solidFill>
            <a:schemeClr val="accent1">
              <a:lumMod val="40000"/>
              <a:lumOff val="60000"/>
            </a:schemeClr>
          </a:solidFill>
        </p:grpSpPr>
        <p:sp>
          <p:nvSpPr>
            <p:cNvPr id="33" name="Rectangle: Rounded Corners 6">
              <a:extLst>
                <a:ext uri="{FF2B5EF4-FFF2-40B4-BE49-F238E27FC236}">
                  <a16:creationId xmlns:a16="http://schemas.microsoft.com/office/drawing/2014/main" id="{11FDDE79-D90E-4ED5-A31B-ABE4EC105800}"/>
                </a:ext>
              </a:extLst>
            </p:cNvPr>
            <p:cNvSpPr/>
            <p:nvPr/>
          </p:nvSpPr>
          <p:spPr bwMode="auto">
            <a:xfrm>
              <a:off x="1326197" y="845502"/>
              <a:ext cx="3794758" cy="2285104"/>
            </a:xfrm>
            <a:prstGeom prst="roundRect">
              <a:avLst>
                <a:gd name="adj" fmla="val 544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97" fontAlgn="base">
                <a:lnSpc>
                  <a:spcPct val="90000"/>
                </a:lnSpc>
                <a:spcBef>
                  <a:spcPct val="0"/>
                </a:spcBef>
                <a:spcAft>
                  <a:spcPct val="0"/>
                </a:spcAft>
                <a:defRPr/>
              </a:pPr>
              <a:r>
                <a:rPr lang="en-US" sz="2353" dirty="0">
                  <a:solidFill>
                    <a:srgbClr val="D83B01"/>
                  </a:solidFill>
                  <a:latin typeface="Segoe UI Semibold"/>
                  <a:ea typeface="Segoe UI" pitchFamily="34" charset="0"/>
                  <a:cs typeface="Segoe UI" pitchFamily="34" charset="0"/>
                </a:rPr>
                <a:t>      1</a:t>
              </a:r>
              <a:r>
                <a:rPr lang="en-US" sz="2353" baseline="30000" dirty="0">
                  <a:solidFill>
                    <a:srgbClr val="D83B01"/>
                  </a:solidFill>
                  <a:latin typeface="Segoe UI Semibold"/>
                  <a:ea typeface="Segoe UI" pitchFamily="34" charset="0"/>
                  <a:cs typeface="Segoe UI" pitchFamily="34" charset="0"/>
                </a:rPr>
                <a:t>st</a:t>
              </a:r>
              <a:r>
                <a:rPr lang="en-US" sz="2353" dirty="0">
                  <a:solidFill>
                    <a:srgbClr val="D83B01"/>
                  </a:solidFill>
                  <a:latin typeface="Segoe UI Semibold"/>
                  <a:ea typeface="Segoe UI" pitchFamily="34" charset="0"/>
                  <a:cs typeface="Segoe UI" pitchFamily="34" charset="0"/>
                </a:rPr>
                <a:t> Party Apps</a:t>
              </a:r>
            </a:p>
          </p:txBody>
        </p:sp>
        <p:sp>
          <p:nvSpPr>
            <p:cNvPr id="44" name="TextBox 43">
              <a:extLst>
                <a:ext uri="{FF2B5EF4-FFF2-40B4-BE49-F238E27FC236}">
                  <a16:creationId xmlns:a16="http://schemas.microsoft.com/office/drawing/2014/main" id="{B6D50629-C151-4817-B48F-E3C6195976D2}"/>
                </a:ext>
              </a:extLst>
            </p:cNvPr>
            <p:cNvSpPr txBox="1"/>
            <p:nvPr/>
          </p:nvSpPr>
          <p:spPr>
            <a:xfrm>
              <a:off x="1417636" y="1622741"/>
              <a:ext cx="3703319" cy="1289445"/>
            </a:xfrm>
            <a:prstGeom prst="rect">
              <a:avLst/>
            </a:prstGeom>
            <a:grpFill/>
          </p:spPr>
          <p:txBody>
            <a:bodyPr wrap="square" lIns="179259" tIns="143407" rIns="179259" bIns="143407" rtlCol="0">
              <a:spAutoFit/>
            </a:bodyPr>
            <a:lstStyle/>
            <a:p>
              <a:pPr marL="336106" indent="-336106" defTabSz="914225">
                <a:lnSpc>
                  <a:spcPct val="90000"/>
                </a:lnSpc>
                <a:spcAft>
                  <a:spcPts val="1175"/>
                </a:spcAft>
                <a:buFont typeface="Arial" panose="020B0604020202020204" pitchFamily="34" charset="0"/>
                <a:buChar char="•"/>
                <a:defRPr/>
              </a:pPr>
              <a:r>
                <a:rPr lang="en-US" sz="1470" dirty="0">
                  <a:gradFill>
                    <a:gsLst>
                      <a:gs pos="2917">
                        <a:srgbClr val="2F2F2F"/>
                      </a:gs>
                      <a:gs pos="30000">
                        <a:srgbClr val="2F2F2F"/>
                      </a:gs>
                    </a:gsLst>
                    <a:lin ang="5400000" scaled="0"/>
                  </a:gradFill>
                  <a:latin typeface="Segoe UI"/>
                </a:rPr>
                <a:t>Developed by Microsoft</a:t>
              </a:r>
            </a:p>
            <a:p>
              <a:pPr marL="336106" indent="-336106" defTabSz="914225">
                <a:lnSpc>
                  <a:spcPct val="90000"/>
                </a:lnSpc>
                <a:spcAft>
                  <a:spcPts val="1175"/>
                </a:spcAft>
                <a:buFont typeface="Arial" panose="020B0604020202020204" pitchFamily="34" charset="0"/>
                <a:buChar char="•"/>
                <a:defRPr/>
              </a:pPr>
              <a:r>
                <a:rPr lang="en-US" sz="1470" dirty="0">
                  <a:gradFill>
                    <a:gsLst>
                      <a:gs pos="2917">
                        <a:srgbClr val="2F2F2F"/>
                      </a:gs>
                      <a:gs pos="30000">
                        <a:srgbClr val="2F2F2F"/>
                      </a:gs>
                    </a:gsLst>
                    <a:lin ang="5400000" scaled="0"/>
                  </a:gradFill>
                  <a:latin typeface="Segoe UI"/>
                </a:rPr>
                <a:t>Office 365 or Office workloads</a:t>
              </a:r>
            </a:p>
            <a:p>
              <a:pPr marL="336106" indent="-336106" defTabSz="914225">
                <a:lnSpc>
                  <a:spcPct val="90000"/>
                </a:lnSpc>
                <a:spcAft>
                  <a:spcPts val="1175"/>
                </a:spcAft>
                <a:buFont typeface="Arial" panose="020B0604020202020204" pitchFamily="34" charset="0"/>
                <a:buChar char="•"/>
                <a:defRPr/>
              </a:pPr>
              <a:r>
                <a:rPr lang="en-US" sz="1470" dirty="0">
                  <a:gradFill>
                    <a:gsLst>
                      <a:gs pos="2917">
                        <a:srgbClr val="2F2F2F"/>
                      </a:gs>
                      <a:gs pos="30000">
                        <a:srgbClr val="2F2F2F"/>
                      </a:gs>
                    </a:gsLst>
                    <a:lin ang="5400000" scaled="0"/>
                  </a:gradFill>
                  <a:latin typeface="Segoe UI"/>
                </a:rPr>
                <a:t>Enable better together scenarios</a:t>
              </a:r>
            </a:p>
          </p:txBody>
        </p:sp>
      </p:grpSp>
      <p:grpSp>
        <p:nvGrpSpPr>
          <p:cNvPr id="45" name="Group 44">
            <a:extLst>
              <a:ext uri="{FF2B5EF4-FFF2-40B4-BE49-F238E27FC236}">
                <a16:creationId xmlns:a16="http://schemas.microsoft.com/office/drawing/2014/main" id="{36B12E00-AA1A-449C-ACB4-23C77813BEC0}"/>
              </a:ext>
            </a:extLst>
          </p:cNvPr>
          <p:cNvGrpSpPr/>
          <p:nvPr/>
        </p:nvGrpSpPr>
        <p:grpSpPr>
          <a:xfrm>
            <a:off x="4340205" y="2101941"/>
            <a:ext cx="3549058" cy="2130735"/>
            <a:chOff x="1326197" y="845502"/>
            <a:chExt cx="3794758" cy="2285104"/>
          </a:xfrm>
          <a:solidFill>
            <a:schemeClr val="accent1">
              <a:lumMod val="40000"/>
              <a:lumOff val="60000"/>
            </a:schemeClr>
          </a:solidFill>
        </p:grpSpPr>
        <p:sp>
          <p:nvSpPr>
            <p:cNvPr id="46" name="Rectangle: Rounded Corners 13">
              <a:extLst>
                <a:ext uri="{FF2B5EF4-FFF2-40B4-BE49-F238E27FC236}">
                  <a16:creationId xmlns:a16="http://schemas.microsoft.com/office/drawing/2014/main" id="{6D93C553-0011-455E-A395-66BFC1AE1D87}"/>
                </a:ext>
              </a:extLst>
            </p:cNvPr>
            <p:cNvSpPr/>
            <p:nvPr/>
          </p:nvSpPr>
          <p:spPr bwMode="auto">
            <a:xfrm>
              <a:off x="1326197" y="845502"/>
              <a:ext cx="3794758" cy="2285104"/>
            </a:xfrm>
            <a:prstGeom prst="roundRect">
              <a:avLst>
                <a:gd name="adj" fmla="val 544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97" fontAlgn="base">
                <a:lnSpc>
                  <a:spcPct val="90000"/>
                </a:lnSpc>
                <a:spcBef>
                  <a:spcPct val="0"/>
                </a:spcBef>
                <a:spcAft>
                  <a:spcPct val="0"/>
                </a:spcAft>
                <a:defRPr/>
              </a:pPr>
              <a:r>
                <a:rPr lang="en-US" sz="2353" dirty="0">
                  <a:solidFill>
                    <a:srgbClr val="D83B01"/>
                  </a:solidFill>
                  <a:latin typeface="Segoe UI Semibold"/>
                  <a:ea typeface="Segoe UI" pitchFamily="34" charset="0"/>
                  <a:cs typeface="Segoe UI" pitchFamily="34" charset="0"/>
                </a:rPr>
                <a:t>      3</a:t>
              </a:r>
              <a:r>
                <a:rPr lang="en-US" sz="2353" baseline="30000" dirty="0">
                  <a:solidFill>
                    <a:srgbClr val="D83B01"/>
                  </a:solidFill>
                  <a:latin typeface="Segoe UI Semibold"/>
                  <a:ea typeface="Segoe UI" pitchFamily="34" charset="0"/>
                  <a:cs typeface="Segoe UI" pitchFamily="34" charset="0"/>
                </a:rPr>
                <a:t>rd</a:t>
              </a:r>
              <a:r>
                <a:rPr lang="en-US" sz="2353" dirty="0">
                  <a:solidFill>
                    <a:srgbClr val="D83B01"/>
                  </a:solidFill>
                  <a:latin typeface="Segoe UI Semibold"/>
                  <a:ea typeface="Segoe UI" pitchFamily="34" charset="0"/>
                  <a:cs typeface="Segoe UI" pitchFamily="34" charset="0"/>
                </a:rPr>
                <a:t> Party Apps</a:t>
              </a:r>
            </a:p>
          </p:txBody>
        </p:sp>
        <p:sp>
          <p:nvSpPr>
            <p:cNvPr id="47" name="TextBox 46">
              <a:extLst>
                <a:ext uri="{FF2B5EF4-FFF2-40B4-BE49-F238E27FC236}">
                  <a16:creationId xmlns:a16="http://schemas.microsoft.com/office/drawing/2014/main" id="{2B0D2C08-BAD3-4A79-8616-E12CDB073326}"/>
                </a:ext>
              </a:extLst>
            </p:cNvPr>
            <p:cNvSpPr txBox="1"/>
            <p:nvPr/>
          </p:nvSpPr>
          <p:spPr>
            <a:xfrm>
              <a:off x="1417637" y="1622741"/>
              <a:ext cx="3429000" cy="1289445"/>
            </a:xfrm>
            <a:prstGeom prst="rect">
              <a:avLst/>
            </a:prstGeom>
            <a:grpFill/>
          </p:spPr>
          <p:txBody>
            <a:bodyPr wrap="square" lIns="179259" tIns="143407" rIns="179259" bIns="143407" rtlCol="0">
              <a:spAutoFit/>
            </a:bodyPr>
            <a:lstStyle/>
            <a:p>
              <a:pPr marL="336106" indent="-336106" defTabSz="914225">
                <a:lnSpc>
                  <a:spcPct val="90000"/>
                </a:lnSpc>
                <a:spcAft>
                  <a:spcPts val="1175"/>
                </a:spcAft>
                <a:buFont typeface="Arial" panose="020B0604020202020204" pitchFamily="34" charset="0"/>
                <a:buChar char="•"/>
                <a:defRPr/>
              </a:pPr>
              <a:r>
                <a:rPr lang="en-US" sz="1470" dirty="0">
                  <a:gradFill>
                    <a:gsLst>
                      <a:gs pos="2917">
                        <a:srgbClr val="2F2F2F"/>
                      </a:gs>
                      <a:gs pos="30000">
                        <a:srgbClr val="2F2F2F"/>
                      </a:gs>
                    </a:gsLst>
                    <a:lin ang="5400000" scaled="0"/>
                  </a:gradFill>
                  <a:latin typeface="Segoe UI"/>
                </a:rPr>
                <a:t>Not built by Microsoft</a:t>
              </a:r>
            </a:p>
            <a:p>
              <a:pPr marL="336106" indent="-336106" defTabSz="914225">
                <a:lnSpc>
                  <a:spcPct val="90000"/>
                </a:lnSpc>
                <a:spcAft>
                  <a:spcPts val="1175"/>
                </a:spcAft>
                <a:buFont typeface="Arial" panose="020B0604020202020204" pitchFamily="34" charset="0"/>
                <a:buChar char="•"/>
                <a:defRPr/>
              </a:pPr>
              <a:r>
                <a:rPr lang="en-US" sz="1470" dirty="0">
                  <a:gradFill>
                    <a:gsLst>
                      <a:gs pos="2917">
                        <a:srgbClr val="2F2F2F"/>
                      </a:gs>
                      <a:gs pos="30000">
                        <a:srgbClr val="2F2F2F"/>
                      </a:gs>
                    </a:gsLst>
                    <a:lin ang="5400000" scaled="0"/>
                  </a:gradFill>
                  <a:latin typeface="Segoe UI"/>
                </a:rPr>
                <a:t>Popular work applications</a:t>
              </a:r>
            </a:p>
            <a:p>
              <a:pPr marL="336106" indent="-336106" defTabSz="914225">
                <a:lnSpc>
                  <a:spcPct val="90000"/>
                </a:lnSpc>
                <a:spcAft>
                  <a:spcPts val="1175"/>
                </a:spcAft>
                <a:buFont typeface="Arial" panose="020B0604020202020204" pitchFamily="34" charset="0"/>
                <a:buChar char="•"/>
                <a:defRPr/>
              </a:pPr>
              <a:r>
                <a:rPr lang="en-US" sz="1470" dirty="0">
                  <a:gradFill>
                    <a:gsLst>
                      <a:gs pos="2917">
                        <a:srgbClr val="2F2F2F"/>
                      </a:gs>
                      <a:gs pos="30000">
                        <a:srgbClr val="2F2F2F"/>
                      </a:gs>
                    </a:gsLst>
                    <a:lin ang="5400000" scaled="0"/>
                  </a:gradFill>
                  <a:latin typeface="Segoe UI"/>
                </a:rPr>
                <a:t>Enabled in central location</a:t>
              </a:r>
            </a:p>
          </p:txBody>
        </p:sp>
      </p:grpSp>
      <p:grpSp>
        <p:nvGrpSpPr>
          <p:cNvPr id="48" name="Group 47">
            <a:extLst>
              <a:ext uri="{FF2B5EF4-FFF2-40B4-BE49-F238E27FC236}">
                <a16:creationId xmlns:a16="http://schemas.microsoft.com/office/drawing/2014/main" id="{EBDA7570-21BD-4DC4-8393-EB916864BD46}"/>
              </a:ext>
            </a:extLst>
          </p:cNvPr>
          <p:cNvGrpSpPr/>
          <p:nvPr/>
        </p:nvGrpSpPr>
        <p:grpSpPr>
          <a:xfrm>
            <a:off x="8224412" y="2101941"/>
            <a:ext cx="3549058" cy="2130735"/>
            <a:chOff x="1326197" y="845503"/>
            <a:chExt cx="3794758" cy="2285104"/>
          </a:xfrm>
          <a:solidFill>
            <a:schemeClr val="accent1">
              <a:lumMod val="40000"/>
              <a:lumOff val="60000"/>
            </a:schemeClr>
          </a:solidFill>
        </p:grpSpPr>
        <p:sp>
          <p:nvSpPr>
            <p:cNvPr id="49" name="Rectangle: Rounded Corners 17">
              <a:extLst>
                <a:ext uri="{FF2B5EF4-FFF2-40B4-BE49-F238E27FC236}">
                  <a16:creationId xmlns:a16="http://schemas.microsoft.com/office/drawing/2014/main" id="{57E37635-4377-4E66-A4B4-DFE2E1498CDD}"/>
                </a:ext>
              </a:extLst>
            </p:cNvPr>
            <p:cNvSpPr/>
            <p:nvPr/>
          </p:nvSpPr>
          <p:spPr bwMode="auto">
            <a:xfrm>
              <a:off x="1326197" y="845503"/>
              <a:ext cx="3794758" cy="2285104"/>
            </a:xfrm>
            <a:prstGeom prst="roundRect">
              <a:avLst>
                <a:gd name="adj" fmla="val 544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97" fontAlgn="base">
                <a:lnSpc>
                  <a:spcPct val="90000"/>
                </a:lnSpc>
                <a:spcBef>
                  <a:spcPct val="0"/>
                </a:spcBef>
                <a:spcAft>
                  <a:spcPct val="0"/>
                </a:spcAft>
                <a:defRPr/>
              </a:pPr>
              <a:r>
                <a:rPr lang="en-US" sz="2353" dirty="0">
                  <a:solidFill>
                    <a:srgbClr val="D83B01"/>
                  </a:solidFill>
                  <a:latin typeface="Segoe UI Semibold"/>
                  <a:ea typeface="Segoe UI" pitchFamily="34" charset="0"/>
                  <a:cs typeface="Segoe UI" pitchFamily="34" charset="0"/>
                </a:rPr>
                <a:t>      Custom Apps</a:t>
              </a:r>
            </a:p>
          </p:txBody>
        </p:sp>
        <p:sp>
          <p:nvSpPr>
            <p:cNvPr id="50" name="TextBox 49">
              <a:extLst>
                <a:ext uri="{FF2B5EF4-FFF2-40B4-BE49-F238E27FC236}">
                  <a16:creationId xmlns:a16="http://schemas.microsoft.com/office/drawing/2014/main" id="{F63A0486-8B4B-4EBC-9512-60D40ADE302D}"/>
                </a:ext>
              </a:extLst>
            </p:cNvPr>
            <p:cNvSpPr txBox="1"/>
            <p:nvPr/>
          </p:nvSpPr>
          <p:spPr>
            <a:xfrm>
              <a:off x="1417637" y="1622742"/>
              <a:ext cx="3703318" cy="1289445"/>
            </a:xfrm>
            <a:prstGeom prst="rect">
              <a:avLst/>
            </a:prstGeom>
            <a:grpFill/>
          </p:spPr>
          <p:txBody>
            <a:bodyPr wrap="square" lIns="179259" tIns="143407" rIns="179259" bIns="143407" rtlCol="0">
              <a:spAutoFit/>
            </a:bodyPr>
            <a:lstStyle/>
            <a:p>
              <a:pPr marL="336106" indent="-336106" defTabSz="914225">
                <a:lnSpc>
                  <a:spcPct val="90000"/>
                </a:lnSpc>
                <a:spcAft>
                  <a:spcPts val="1175"/>
                </a:spcAft>
                <a:buFont typeface="Arial" panose="020B0604020202020204" pitchFamily="34" charset="0"/>
                <a:buChar char="•"/>
                <a:defRPr/>
              </a:pPr>
              <a:r>
                <a:rPr lang="en-US" sz="1470" dirty="0">
                  <a:gradFill>
                    <a:gsLst>
                      <a:gs pos="2917">
                        <a:srgbClr val="2F2F2F"/>
                      </a:gs>
                      <a:gs pos="30000">
                        <a:srgbClr val="2F2F2F"/>
                      </a:gs>
                    </a:gsLst>
                    <a:lin ang="5400000" scaled="0"/>
                  </a:gradFill>
                  <a:latin typeface="Segoe UI"/>
                </a:rPr>
                <a:t>Built by your organization</a:t>
              </a:r>
            </a:p>
            <a:p>
              <a:pPr marL="336106" indent="-336106" defTabSz="914225">
                <a:lnSpc>
                  <a:spcPct val="90000"/>
                </a:lnSpc>
                <a:spcAft>
                  <a:spcPts val="1175"/>
                </a:spcAft>
                <a:buFont typeface="Arial" panose="020B0604020202020204" pitchFamily="34" charset="0"/>
                <a:buChar char="•"/>
                <a:defRPr/>
              </a:pPr>
              <a:r>
                <a:rPr lang="en-US" sz="1470" dirty="0">
                  <a:gradFill>
                    <a:gsLst>
                      <a:gs pos="2917">
                        <a:srgbClr val="2F2F2F"/>
                      </a:gs>
                      <a:gs pos="30000">
                        <a:srgbClr val="2F2F2F"/>
                      </a:gs>
                    </a:gsLst>
                    <a:lin ang="5400000" scaled="0"/>
                  </a:gradFill>
                  <a:latin typeface="Segoe UI"/>
                </a:rPr>
                <a:t>Custom for your business needs</a:t>
              </a:r>
            </a:p>
            <a:p>
              <a:pPr marL="336106" indent="-336106" defTabSz="914225">
                <a:lnSpc>
                  <a:spcPct val="90000"/>
                </a:lnSpc>
                <a:spcAft>
                  <a:spcPts val="1175"/>
                </a:spcAft>
                <a:buFont typeface="Arial" panose="020B0604020202020204" pitchFamily="34" charset="0"/>
                <a:buChar char="•"/>
                <a:defRPr/>
              </a:pPr>
              <a:r>
                <a:rPr lang="en-US" sz="1470" dirty="0">
                  <a:gradFill>
                    <a:gsLst>
                      <a:gs pos="2917">
                        <a:srgbClr val="2F2F2F"/>
                      </a:gs>
                      <a:gs pos="30000">
                        <a:srgbClr val="2F2F2F"/>
                      </a:gs>
                    </a:gsLst>
                    <a:lin ang="5400000" scaled="0"/>
                  </a:gradFill>
                  <a:latin typeface="Segoe UI"/>
                </a:rPr>
                <a:t>Accessible by users in Teams</a:t>
              </a:r>
            </a:p>
          </p:txBody>
        </p:sp>
      </p:grpSp>
    </p:spTree>
    <p:extLst>
      <p:ext uri="{BB962C8B-B14F-4D97-AF65-F5344CB8AC3E}">
        <p14:creationId xmlns:p14="http://schemas.microsoft.com/office/powerpoint/2010/main" val="16984762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descr="A screenshot of a computer&#10;&#10;Description generated with very high confidence">
            <a:extLst>
              <a:ext uri="{FF2B5EF4-FFF2-40B4-BE49-F238E27FC236}">
                <a16:creationId xmlns:a16="http://schemas.microsoft.com/office/drawing/2014/main" id="{8CB65AA2-89A7-4521-A715-8A6F150C51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4480551" y="563262"/>
            <a:ext cx="7711450" cy="6294254"/>
          </a:xfrm>
          <a:prstGeom prst="rect">
            <a:avLst/>
          </a:prstGeom>
        </p:spPr>
      </p:pic>
      <p:pic>
        <p:nvPicPr>
          <p:cNvPr id="48" name="Picture 4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137432" y="851217"/>
            <a:ext cx="7054569" cy="5292222"/>
          </a:xfrm>
          <a:prstGeom prst="rect">
            <a:avLst/>
          </a:prstGeom>
        </p:spPr>
      </p:pic>
      <p:pic>
        <p:nvPicPr>
          <p:cNvPr id="51" name="Picture 5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22025" y="1126298"/>
            <a:ext cx="3169975" cy="5017141"/>
          </a:xfrm>
          <a:prstGeom prst="rect">
            <a:avLst/>
          </a:prstGeom>
          <a:effectLst>
            <a:outerShdw blurRad="50800" dist="76200" dir="10800000" algn="r" rotWithShape="0">
              <a:prstClr val="black">
                <a:alpha val="8000"/>
              </a:prstClr>
            </a:outerShdw>
          </a:effectLst>
        </p:spPr>
      </p:pic>
      <p:sp>
        <p:nvSpPr>
          <p:cNvPr id="30" name="TextBox 29">
            <a:extLst>
              <a:ext uri="{FF2B5EF4-FFF2-40B4-BE49-F238E27FC236}">
                <a16:creationId xmlns:a16="http://schemas.microsoft.com/office/drawing/2014/main" id="{20830D0B-B21A-42E0-AD19-C43200884DDD}"/>
              </a:ext>
            </a:extLst>
          </p:cNvPr>
          <p:cNvSpPr txBox="1"/>
          <p:nvPr/>
        </p:nvSpPr>
        <p:spPr>
          <a:xfrm>
            <a:off x="429535" y="1793572"/>
            <a:ext cx="3682454" cy="301727"/>
          </a:xfrm>
          <a:prstGeom prst="rect">
            <a:avLst/>
          </a:prstGeom>
          <a:noFill/>
        </p:spPr>
        <p:txBody>
          <a:bodyPr wrap="square" lIns="0" tIns="0" rIns="0" bIns="0" rtlCol="0">
            <a:spAutoFit/>
          </a:bodyPr>
          <a:lstStyle/>
          <a:p>
            <a:pPr defTabSz="932384">
              <a:spcBef>
                <a:spcPts val="400"/>
              </a:spcBef>
              <a:buSzPct val="90000"/>
              <a:defRPr/>
            </a:pPr>
            <a:r>
              <a:rPr lang="en-US" sz="1961" spc="-144" dirty="0">
                <a:ln w="3175">
                  <a:noFill/>
                </a:ln>
                <a:solidFill>
                  <a:srgbClr val="2F2F2F"/>
                </a:solidFill>
                <a:latin typeface="Segoe UI Semibold"/>
                <a:cs typeface="Segoe UI" pitchFamily="34" charset="0"/>
              </a:rPr>
              <a:t>First Party Apps</a:t>
            </a:r>
          </a:p>
        </p:txBody>
      </p:sp>
      <p:sp>
        <p:nvSpPr>
          <p:cNvPr id="31" name="TextBox 30">
            <a:extLst>
              <a:ext uri="{FF2B5EF4-FFF2-40B4-BE49-F238E27FC236}">
                <a16:creationId xmlns:a16="http://schemas.microsoft.com/office/drawing/2014/main" id="{56871C5E-2510-4BF9-96CE-8A5D8B50AC05}"/>
              </a:ext>
            </a:extLst>
          </p:cNvPr>
          <p:cNvSpPr txBox="1"/>
          <p:nvPr/>
        </p:nvSpPr>
        <p:spPr>
          <a:xfrm>
            <a:off x="429535" y="2122803"/>
            <a:ext cx="3682454" cy="211209"/>
          </a:xfrm>
          <a:prstGeom prst="rect">
            <a:avLst/>
          </a:prstGeom>
          <a:noFill/>
        </p:spPr>
        <p:txBody>
          <a:bodyPr wrap="square" lIns="0" tIns="0" rIns="0" bIns="0" rtlCol="0">
            <a:spAutoFit/>
          </a:bodyPr>
          <a:lstStyle/>
          <a:p>
            <a:r>
              <a:rPr lang="en-US" sz="1372" dirty="0">
                <a:solidFill>
                  <a:srgbClr val="2F2F2F"/>
                </a:solidFill>
                <a:latin typeface="Segoe UI" panose="020B0502040204020203" pitchFamily="34" charset="0"/>
                <a:cs typeface="Segoe UI" panose="020B0502040204020203" pitchFamily="34" charset="0"/>
              </a:rPr>
              <a:t>Built and hosted by Microsoft</a:t>
            </a:r>
          </a:p>
        </p:txBody>
      </p:sp>
      <p:sp>
        <p:nvSpPr>
          <p:cNvPr id="34" name="TextBox 33">
            <a:extLst>
              <a:ext uri="{FF2B5EF4-FFF2-40B4-BE49-F238E27FC236}">
                <a16:creationId xmlns:a16="http://schemas.microsoft.com/office/drawing/2014/main" id="{7910D949-D8AD-449A-A61A-7CC0C2759CD4}"/>
              </a:ext>
            </a:extLst>
          </p:cNvPr>
          <p:cNvSpPr txBox="1"/>
          <p:nvPr/>
        </p:nvSpPr>
        <p:spPr>
          <a:xfrm>
            <a:off x="429535" y="2832443"/>
            <a:ext cx="3481243" cy="301727"/>
          </a:xfrm>
          <a:prstGeom prst="rect">
            <a:avLst/>
          </a:prstGeom>
          <a:noFill/>
        </p:spPr>
        <p:txBody>
          <a:bodyPr wrap="square" lIns="0" tIns="0" rIns="0" bIns="0" rtlCol="0">
            <a:spAutoFit/>
          </a:bodyPr>
          <a:lstStyle/>
          <a:p>
            <a:pPr defTabSz="932384">
              <a:spcBef>
                <a:spcPts val="400"/>
              </a:spcBef>
              <a:buSzPct val="90000"/>
              <a:defRPr/>
            </a:pPr>
            <a:r>
              <a:rPr lang="en-US" sz="1961" spc="-144" dirty="0">
                <a:ln w="3175">
                  <a:noFill/>
                </a:ln>
                <a:solidFill>
                  <a:srgbClr val="2F2F2F"/>
                </a:solidFill>
                <a:latin typeface="Segoe UI Semibold"/>
                <a:cs typeface="Segoe UI" pitchFamily="34" charset="0"/>
              </a:rPr>
              <a:t>Company Apps</a:t>
            </a:r>
          </a:p>
        </p:txBody>
      </p:sp>
      <p:sp>
        <p:nvSpPr>
          <p:cNvPr id="35" name="TextBox 34">
            <a:extLst>
              <a:ext uri="{FF2B5EF4-FFF2-40B4-BE49-F238E27FC236}">
                <a16:creationId xmlns:a16="http://schemas.microsoft.com/office/drawing/2014/main" id="{45A22E76-DBF0-4E3E-9448-C96BF43FD5B6}"/>
              </a:ext>
            </a:extLst>
          </p:cNvPr>
          <p:cNvSpPr txBox="1"/>
          <p:nvPr/>
        </p:nvSpPr>
        <p:spPr>
          <a:xfrm>
            <a:off x="429535" y="3168138"/>
            <a:ext cx="3481243" cy="211209"/>
          </a:xfrm>
          <a:prstGeom prst="rect">
            <a:avLst/>
          </a:prstGeom>
          <a:noFill/>
        </p:spPr>
        <p:txBody>
          <a:bodyPr wrap="square" lIns="0" tIns="0" rIns="0" bIns="0" rtlCol="0">
            <a:spAutoFit/>
          </a:bodyPr>
          <a:lstStyle/>
          <a:p>
            <a:r>
              <a:rPr lang="en-US" sz="1372" dirty="0">
                <a:solidFill>
                  <a:srgbClr val="2F2F2F"/>
                </a:solidFill>
                <a:latin typeface="Segoe UI" panose="020B0502040204020203" pitchFamily="34" charset="0"/>
                <a:cs typeface="Segoe UI" panose="020B0502040204020203" pitchFamily="34" charset="0"/>
              </a:rPr>
              <a:t>Line of business applications by Customer</a:t>
            </a:r>
          </a:p>
        </p:txBody>
      </p:sp>
      <p:sp>
        <p:nvSpPr>
          <p:cNvPr id="46" name="TextBox 45">
            <a:extLst>
              <a:ext uri="{FF2B5EF4-FFF2-40B4-BE49-F238E27FC236}">
                <a16:creationId xmlns:a16="http://schemas.microsoft.com/office/drawing/2014/main" id="{94187656-EC47-49E4-B2AD-9E0766B12D1C}"/>
              </a:ext>
            </a:extLst>
          </p:cNvPr>
          <p:cNvSpPr txBox="1"/>
          <p:nvPr/>
        </p:nvSpPr>
        <p:spPr>
          <a:xfrm>
            <a:off x="429535" y="3877777"/>
            <a:ext cx="3682454" cy="301727"/>
          </a:xfrm>
          <a:prstGeom prst="rect">
            <a:avLst/>
          </a:prstGeom>
          <a:noFill/>
        </p:spPr>
        <p:txBody>
          <a:bodyPr wrap="square" lIns="0" tIns="0" rIns="0" bIns="0" rtlCol="0">
            <a:spAutoFit/>
          </a:bodyPr>
          <a:lstStyle/>
          <a:p>
            <a:pPr defTabSz="932384">
              <a:spcBef>
                <a:spcPts val="400"/>
              </a:spcBef>
              <a:buSzPct val="90000"/>
              <a:defRPr/>
            </a:pPr>
            <a:r>
              <a:rPr lang="en-US" sz="1961" spc="-144" dirty="0">
                <a:ln w="3175">
                  <a:noFill/>
                </a:ln>
                <a:solidFill>
                  <a:srgbClr val="2F2F2F"/>
                </a:solidFill>
                <a:latin typeface="Segoe UI Semibold"/>
                <a:cs typeface="Segoe UI" pitchFamily="34" charset="0"/>
              </a:rPr>
              <a:t>External Apps</a:t>
            </a:r>
          </a:p>
        </p:txBody>
      </p:sp>
      <p:sp>
        <p:nvSpPr>
          <p:cNvPr id="47" name="TextBox 46">
            <a:extLst>
              <a:ext uri="{FF2B5EF4-FFF2-40B4-BE49-F238E27FC236}">
                <a16:creationId xmlns:a16="http://schemas.microsoft.com/office/drawing/2014/main" id="{11A8706B-33B1-4BBD-8041-A2EBA1398B10}"/>
              </a:ext>
            </a:extLst>
          </p:cNvPr>
          <p:cNvSpPr txBox="1"/>
          <p:nvPr/>
        </p:nvSpPr>
        <p:spPr>
          <a:xfrm>
            <a:off x="429535" y="4239849"/>
            <a:ext cx="3682454" cy="211209"/>
          </a:xfrm>
          <a:prstGeom prst="rect">
            <a:avLst/>
          </a:prstGeom>
          <a:noFill/>
        </p:spPr>
        <p:txBody>
          <a:bodyPr wrap="square" lIns="0" tIns="0" rIns="0" bIns="0" rtlCol="0">
            <a:spAutoFit/>
          </a:bodyPr>
          <a:lstStyle/>
          <a:p>
            <a:r>
              <a:rPr lang="en-US" sz="1372" dirty="0">
                <a:solidFill>
                  <a:srgbClr val="2F2F2F"/>
                </a:solidFill>
                <a:latin typeface="Segoe UI" panose="020B0502040204020203" pitchFamily="34" charset="0"/>
                <a:cs typeface="Segoe UI" panose="020B0502040204020203" pitchFamily="34" charset="0"/>
              </a:rPr>
              <a:t>Built and managed by third-party ISVs</a:t>
            </a:r>
          </a:p>
        </p:txBody>
      </p:sp>
      <p:sp>
        <p:nvSpPr>
          <p:cNvPr id="49" name="TextBox 48">
            <a:extLst>
              <a:ext uri="{FF2B5EF4-FFF2-40B4-BE49-F238E27FC236}">
                <a16:creationId xmlns:a16="http://schemas.microsoft.com/office/drawing/2014/main" id="{340E4C61-7635-4B75-BFD8-CC199F557225}"/>
              </a:ext>
            </a:extLst>
          </p:cNvPr>
          <p:cNvSpPr txBox="1"/>
          <p:nvPr/>
        </p:nvSpPr>
        <p:spPr>
          <a:xfrm>
            <a:off x="429535" y="4949489"/>
            <a:ext cx="3818621" cy="301727"/>
          </a:xfrm>
          <a:prstGeom prst="rect">
            <a:avLst/>
          </a:prstGeom>
          <a:noFill/>
        </p:spPr>
        <p:txBody>
          <a:bodyPr wrap="square" lIns="0" tIns="0" rIns="0" bIns="0" rtlCol="0">
            <a:spAutoFit/>
          </a:bodyPr>
          <a:lstStyle/>
          <a:p>
            <a:pPr defTabSz="932384">
              <a:spcBef>
                <a:spcPts val="400"/>
              </a:spcBef>
              <a:buSzPct val="90000"/>
              <a:defRPr/>
            </a:pPr>
            <a:r>
              <a:rPr lang="en-US" sz="1961" spc="-144" dirty="0">
                <a:ln w="3175">
                  <a:noFill/>
                </a:ln>
                <a:solidFill>
                  <a:srgbClr val="2F2F2F"/>
                </a:solidFill>
                <a:latin typeface="Segoe UI Semibold"/>
                <a:cs typeface="Segoe UI" pitchFamily="34" charset="0"/>
              </a:rPr>
              <a:t>Sideloading</a:t>
            </a:r>
          </a:p>
        </p:txBody>
      </p:sp>
      <p:sp>
        <p:nvSpPr>
          <p:cNvPr id="50" name="TextBox 49">
            <a:extLst>
              <a:ext uri="{FF2B5EF4-FFF2-40B4-BE49-F238E27FC236}">
                <a16:creationId xmlns:a16="http://schemas.microsoft.com/office/drawing/2014/main" id="{C9AE709C-1F46-4E8C-8EA7-4BBACA0DE578}"/>
              </a:ext>
            </a:extLst>
          </p:cNvPr>
          <p:cNvSpPr txBox="1"/>
          <p:nvPr/>
        </p:nvSpPr>
        <p:spPr>
          <a:xfrm>
            <a:off x="429535" y="5287597"/>
            <a:ext cx="3818621" cy="211209"/>
          </a:xfrm>
          <a:prstGeom prst="rect">
            <a:avLst/>
          </a:prstGeom>
          <a:noFill/>
        </p:spPr>
        <p:txBody>
          <a:bodyPr wrap="square" lIns="0" tIns="0" rIns="0" bIns="0" rtlCol="0">
            <a:spAutoFit/>
          </a:bodyPr>
          <a:lstStyle/>
          <a:p>
            <a:r>
              <a:rPr lang="en-US" sz="1372" dirty="0">
                <a:solidFill>
                  <a:srgbClr val="2F2F2F"/>
                </a:solidFill>
                <a:latin typeface="Segoe UI" panose="020B0502040204020203" pitchFamily="34" charset="0"/>
                <a:cs typeface="Segoe UI" panose="020B0502040204020203" pitchFamily="34" charset="0"/>
              </a:rPr>
              <a:t>Enables developer and testing apps for Teams</a:t>
            </a:r>
          </a:p>
        </p:txBody>
      </p:sp>
      <p:sp>
        <p:nvSpPr>
          <p:cNvPr id="18" name="Rectangle 17">
            <a:extLst>
              <a:ext uri="{FF2B5EF4-FFF2-40B4-BE49-F238E27FC236}">
                <a16:creationId xmlns:a16="http://schemas.microsoft.com/office/drawing/2014/main" id="{EE551F41-564D-4747-9562-E32F7092BFEA}"/>
              </a:ext>
            </a:extLst>
          </p:cNvPr>
          <p:cNvSpPr/>
          <p:nvPr/>
        </p:nvSpPr>
        <p:spPr bwMode="auto">
          <a:xfrm>
            <a:off x="94787" y="2787731"/>
            <a:ext cx="4587654" cy="955922"/>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C3BC5AFE-DF2C-467F-9F19-2C00058C4DC9}"/>
              </a:ext>
            </a:extLst>
          </p:cNvPr>
          <p:cNvSpPr/>
          <p:nvPr/>
        </p:nvSpPr>
        <p:spPr bwMode="auto">
          <a:xfrm>
            <a:off x="105896" y="3812223"/>
            <a:ext cx="4587654" cy="955922"/>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F7AFCFEC-519F-4DAC-869D-F55653C72877}"/>
              </a:ext>
            </a:extLst>
          </p:cNvPr>
          <p:cNvSpPr/>
          <p:nvPr/>
        </p:nvSpPr>
        <p:spPr bwMode="auto">
          <a:xfrm>
            <a:off x="105896" y="4836715"/>
            <a:ext cx="4587654" cy="955922"/>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F8D1554-77D1-4351-85F3-D4B2E5BE83B9}"/>
              </a:ext>
            </a:extLst>
          </p:cNvPr>
          <p:cNvSpPr/>
          <p:nvPr/>
        </p:nvSpPr>
        <p:spPr bwMode="auto">
          <a:xfrm>
            <a:off x="105896" y="1759638"/>
            <a:ext cx="4587654" cy="955922"/>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7" name="2.1 (link)">
            <a:extLst>
              <a:ext uri="{FF2B5EF4-FFF2-40B4-BE49-F238E27FC236}">
                <a16:creationId xmlns:a16="http://schemas.microsoft.com/office/drawing/2014/main" id="{9DA5E9C3-AD9A-4894-B864-C50C316FED2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868060" y="5490777"/>
            <a:ext cx="1298659" cy="252792"/>
          </a:xfrm>
          <a:prstGeom prst="rect">
            <a:avLst/>
          </a:prstGeom>
          <a:ln w="12700">
            <a:solidFill>
              <a:srgbClr val="F9F8F7"/>
            </a:solidFill>
            <a:miter lim="800000"/>
          </a:ln>
          <a:effectLst>
            <a:outerShdw blurRad="50800" dist="76200" dir="5400000" algn="t" rotWithShape="0">
              <a:schemeClr val="tx1">
                <a:alpha val="40000"/>
              </a:schemeClr>
            </a:outerShdw>
          </a:effectLst>
        </p:spPr>
      </p:pic>
      <p:pic>
        <p:nvPicPr>
          <p:cNvPr id="88" name="6_HEADER">
            <a:extLst>
              <a:ext uri="{FF2B5EF4-FFF2-40B4-BE49-F238E27FC236}">
                <a16:creationId xmlns:a16="http://schemas.microsoft.com/office/drawing/2014/main" id="{EF8B2021-23B7-431C-B582-5C6AF061CA2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273985" y="5912313"/>
            <a:ext cx="3860170" cy="180822"/>
          </a:xfrm>
          <a:prstGeom prst="rect">
            <a:avLst/>
          </a:prstGeom>
          <a:ln w="12700">
            <a:solidFill>
              <a:srgbClr val="F9F8F7"/>
            </a:solidFill>
            <a:miter lim="800000"/>
          </a:ln>
          <a:effectLst>
            <a:outerShdw blurRad="50800" dist="76200" dir="5400000" algn="t" rotWithShape="0">
              <a:schemeClr val="tx1">
                <a:alpha val="40000"/>
              </a:schemeClr>
            </a:outerShdw>
          </a:effectLst>
        </p:spPr>
      </p:pic>
      <p:pic>
        <p:nvPicPr>
          <p:cNvPr id="107" name="1_CHAT">
            <a:extLst>
              <a:ext uri="{FF2B5EF4-FFF2-40B4-BE49-F238E27FC236}">
                <a16:creationId xmlns:a16="http://schemas.microsoft.com/office/drawing/2014/main" id="{08FA41FB-7BA2-4D57-9C71-F52E57FA799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858246" y="2076566"/>
            <a:ext cx="1308473" cy="281570"/>
          </a:xfrm>
          <a:prstGeom prst="rect">
            <a:avLst/>
          </a:prstGeom>
          <a:ln w="12700">
            <a:solidFill>
              <a:srgbClr val="F9F8F7"/>
            </a:solidFill>
            <a:miter lim="800000"/>
          </a:ln>
          <a:effectLst>
            <a:outerShdw blurRad="50800" dist="76200" dir="5400000" algn="t" rotWithShape="0">
              <a:schemeClr val="tx1">
                <a:alpha val="40000"/>
              </a:schemeClr>
            </a:outerShdw>
          </a:effectLst>
        </p:spPr>
      </p:pic>
      <p:sp>
        <p:nvSpPr>
          <p:cNvPr id="52" name="TextBox 51">
            <a:extLst>
              <a:ext uri="{FF2B5EF4-FFF2-40B4-BE49-F238E27FC236}">
                <a16:creationId xmlns:a16="http://schemas.microsoft.com/office/drawing/2014/main" id="{A373970D-82F6-40F2-97D6-EC6D4944E0DE}"/>
              </a:ext>
            </a:extLst>
          </p:cNvPr>
          <p:cNvSpPr txBox="1"/>
          <p:nvPr/>
        </p:nvSpPr>
        <p:spPr>
          <a:xfrm>
            <a:off x="338045" y="1195685"/>
            <a:ext cx="5666466" cy="307777"/>
          </a:xfrm>
          <a:prstGeom prst="rect">
            <a:avLst/>
          </a:prstGeom>
          <a:noFill/>
        </p:spPr>
        <p:txBody>
          <a:bodyPr wrap="square" lIns="0" tIns="0" rIns="0" bIns="0" rtlCol="0">
            <a:spAutoFit/>
          </a:bodyPr>
          <a:lstStyle/>
          <a:p>
            <a:pPr defTabSz="932384">
              <a:spcBef>
                <a:spcPts val="400"/>
              </a:spcBef>
              <a:buSzPct val="90000"/>
              <a:defRPr/>
            </a:pPr>
            <a:r>
              <a:rPr lang="en-US" sz="2000" b="1" dirty="0">
                <a:gradFill>
                  <a:gsLst>
                    <a:gs pos="1250">
                      <a:srgbClr val="353535"/>
                    </a:gs>
                    <a:gs pos="100000">
                      <a:srgbClr val="353535"/>
                    </a:gs>
                  </a:gsLst>
                  <a:lin ang="5400000" scaled="0"/>
                </a:gradFill>
                <a:ea typeface="Segoe UI Semilight" charset="0"/>
                <a:cs typeface="Segoe UI Semilight" charset="0"/>
              </a:rPr>
              <a:t>Managing Apps for the entire Tenant</a:t>
            </a:r>
          </a:p>
        </p:txBody>
      </p:sp>
      <p:pic>
        <p:nvPicPr>
          <p:cNvPr id="24" name="2.1 (link)">
            <a:extLst>
              <a:ext uri="{FF2B5EF4-FFF2-40B4-BE49-F238E27FC236}">
                <a16:creationId xmlns:a16="http://schemas.microsoft.com/office/drawing/2014/main" id="{9DA5E9C3-AD9A-4894-B864-C50C316FED2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925112" y="3743653"/>
            <a:ext cx="1174739" cy="252792"/>
          </a:xfrm>
          <a:prstGeom prst="rect">
            <a:avLst/>
          </a:prstGeom>
          <a:ln w="12700">
            <a:solidFill>
              <a:srgbClr val="F9F8F7"/>
            </a:solidFill>
            <a:miter lim="800000"/>
          </a:ln>
          <a:effectLst>
            <a:outerShdw blurRad="50800" dist="76200" dir="5400000" algn="t" rotWithShape="0">
              <a:schemeClr val="tx1">
                <a:alpha val="40000"/>
              </a:schemeClr>
            </a:outerShdw>
          </a:effectLst>
        </p:spPr>
      </p:pic>
      <p:sp>
        <p:nvSpPr>
          <p:cNvPr id="23" name="Title 5">
            <a:extLst>
              <a:ext uri="{FF2B5EF4-FFF2-40B4-BE49-F238E27FC236}">
                <a16:creationId xmlns:a16="http://schemas.microsoft.com/office/drawing/2014/main" id="{081F8892-CCBD-4AAF-A0C2-4E518100666B}"/>
              </a:ext>
            </a:extLst>
          </p:cNvPr>
          <p:cNvSpPr>
            <a:spLocks noGrp="1"/>
          </p:cNvSpPr>
          <p:nvPr>
            <p:ph type="title"/>
          </p:nvPr>
        </p:nvSpPr>
        <p:spPr>
          <a:xfrm>
            <a:off x="338045" y="515788"/>
            <a:ext cx="11018520" cy="397545"/>
          </a:xfrm>
        </p:spPr>
        <p:txBody>
          <a:bodyPr/>
          <a:lstStyle/>
          <a:p>
            <a:r>
              <a:rPr lang="en-US" dirty="0">
                <a:solidFill>
                  <a:srgbClr val="D83B01"/>
                </a:solidFill>
                <a:latin typeface="Segoe UI" charset="0"/>
                <a:ea typeface="Segoe UI" charset="0"/>
                <a:cs typeface="Segoe UI" charset="0"/>
              </a:rPr>
              <a:t>O365 Admin Portal: Old</a:t>
            </a:r>
            <a:endParaRPr lang="en-US" dirty="0"/>
          </a:p>
        </p:txBody>
      </p:sp>
    </p:spTree>
    <p:extLst>
      <p:ext uri="{BB962C8B-B14F-4D97-AF65-F5344CB8AC3E}">
        <p14:creationId xmlns:p14="http://schemas.microsoft.com/office/powerpoint/2010/main" val="177667943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0"/>
                                  </p:stCondLst>
                                  <p:childTnLst>
                                    <p:animClr clrSpc="rgb" dir="cw">
                                      <p:cBhvr override="childStyle">
                                        <p:cTn id="6" dur="750" fill="hold"/>
                                        <p:tgtEl>
                                          <p:spTgt spid="30">
                                            <p:txEl>
                                              <p:pRg st="0" end="0"/>
                                            </p:txEl>
                                          </p:spTgt>
                                        </p:tgtEl>
                                        <p:attrNameLst>
                                          <p:attrName>style.color</p:attrName>
                                        </p:attrNameLst>
                                      </p:cBhvr>
                                      <p:to>
                                        <a:srgbClr val="D83B01"/>
                                      </p:to>
                                    </p:animClr>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6"/>
                                        </p:tgtEl>
                                        <p:attrNameLst>
                                          <p:attrName>style.visibility</p:attrName>
                                        </p:attrNameLst>
                                      </p:cBhvr>
                                      <p:to>
                                        <p:strVal val="visible"/>
                                      </p:to>
                                    </p:set>
                                    <p:animEffect transition="in" filter="fade">
                                      <p:cBhvr>
                                        <p:cTn id="15" dur="500"/>
                                        <p:tgtEl>
                                          <p:spTgt spid="126"/>
                                        </p:tgtEl>
                                      </p:cBhvr>
                                    </p:animEffect>
                                  </p:childTnLst>
                                </p:cTn>
                              </p:par>
                              <p:par>
                                <p:cTn id="16" presetID="53" presetClass="entr" presetSubtype="16" fill="hold" nodeType="withEffect">
                                  <p:stCondLst>
                                    <p:cond delay="0"/>
                                  </p:stCondLst>
                                  <p:childTnLst>
                                    <p:set>
                                      <p:cBhvr>
                                        <p:cTn id="17" dur="1" fill="hold">
                                          <p:stCondLst>
                                            <p:cond delay="0"/>
                                          </p:stCondLst>
                                        </p:cTn>
                                        <p:tgtEl>
                                          <p:spTgt spid="107"/>
                                        </p:tgtEl>
                                        <p:attrNameLst>
                                          <p:attrName>style.visibility</p:attrName>
                                        </p:attrNameLst>
                                      </p:cBhvr>
                                      <p:to>
                                        <p:strVal val="visible"/>
                                      </p:to>
                                    </p:set>
                                    <p:anim calcmode="lin" valueType="num">
                                      <p:cBhvr>
                                        <p:cTn id="18" dur="500" fill="hold"/>
                                        <p:tgtEl>
                                          <p:spTgt spid="107"/>
                                        </p:tgtEl>
                                        <p:attrNameLst>
                                          <p:attrName>ppt_w</p:attrName>
                                        </p:attrNameLst>
                                      </p:cBhvr>
                                      <p:tavLst>
                                        <p:tav tm="0">
                                          <p:val>
                                            <p:fltVal val="0"/>
                                          </p:val>
                                        </p:tav>
                                        <p:tav tm="100000">
                                          <p:val>
                                            <p:strVal val="#ppt_w"/>
                                          </p:val>
                                        </p:tav>
                                      </p:tavLst>
                                    </p:anim>
                                    <p:anim calcmode="lin" valueType="num">
                                      <p:cBhvr>
                                        <p:cTn id="19" dur="500" fill="hold"/>
                                        <p:tgtEl>
                                          <p:spTgt spid="107"/>
                                        </p:tgtEl>
                                        <p:attrNameLst>
                                          <p:attrName>ppt_h</p:attrName>
                                        </p:attrNameLst>
                                      </p:cBhvr>
                                      <p:tavLst>
                                        <p:tav tm="0">
                                          <p:val>
                                            <p:fltVal val="0"/>
                                          </p:val>
                                        </p:tav>
                                        <p:tav tm="100000">
                                          <p:val>
                                            <p:strVal val="#ppt_h"/>
                                          </p:val>
                                        </p:tav>
                                      </p:tavLst>
                                    </p:anim>
                                    <p:animEffect transition="in" filter="fade">
                                      <p:cBhvr>
                                        <p:cTn id="20" dur="500"/>
                                        <p:tgtEl>
                                          <p:spTgt spid="10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mph" presetSubtype="2" fill="hold" nodeType="clickEffect">
                                  <p:stCondLst>
                                    <p:cond delay="0"/>
                                  </p:stCondLst>
                                  <p:childTnLst>
                                    <p:animClr clrSpc="rgb" dir="cw">
                                      <p:cBhvr override="childStyle">
                                        <p:cTn id="24" dur="750" fill="hold"/>
                                        <p:tgtEl>
                                          <p:spTgt spid="30">
                                            <p:txEl>
                                              <p:pRg st="0" end="0"/>
                                            </p:txEl>
                                          </p:spTgt>
                                        </p:tgtEl>
                                        <p:attrNameLst>
                                          <p:attrName>style.color</p:attrName>
                                        </p:attrNameLst>
                                      </p:cBhvr>
                                      <p:to>
                                        <a:schemeClr val="accent2"/>
                                      </p:to>
                                    </p:animClr>
                                  </p:childTnLst>
                                </p:cTn>
                              </p:par>
                              <p:par>
                                <p:cTn id="25" presetID="3" presetClass="emph" presetSubtype="2" fill="hold" nodeType="withEffect">
                                  <p:stCondLst>
                                    <p:cond delay="0"/>
                                  </p:stCondLst>
                                  <p:childTnLst>
                                    <p:animClr clrSpc="rgb" dir="cw">
                                      <p:cBhvr override="childStyle">
                                        <p:cTn id="26" dur="750" fill="hold"/>
                                        <p:tgtEl>
                                          <p:spTgt spid="34">
                                            <p:txEl>
                                              <p:pRg st="0" end="0"/>
                                            </p:txEl>
                                          </p:spTgt>
                                        </p:tgtEl>
                                        <p:attrNameLst>
                                          <p:attrName>style.color</p:attrName>
                                        </p:attrNameLst>
                                      </p:cBhvr>
                                      <p:to>
                                        <a:srgbClr val="D83B01"/>
                                      </p:to>
                                    </p:animClr>
                                  </p:childTnLst>
                                </p:cTn>
                              </p:par>
                              <p:par>
                                <p:cTn id="27" presetID="53" presetClass="entr" presetSubtype="16"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500" fill="hold"/>
                                        <p:tgtEl>
                                          <p:spTgt spid="24"/>
                                        </p:tgtEl>
                                        <p:attrNameLst>
                                          <p:attrName>ppt_w</p:attrName>
                                        </p:attrNameLst>
                                      </p:cBhvr>
                                      <p:tavLst>
                                        <p:tav tm="0">
                                          <p:val>
                                            <p:fltVal val="0"/>
                                          </p:val>
                                        </p:tav>
                                        <p:tav tm="100000">
                                          <p:val>
                                            <p:strVal val="#ppt_w"/>
                                          </p:val>
                                        </p:tav>
                                      </p:tavLst>
                                    </p:anim>
                                    <p:anim calcmode="lin" valueType="num">
                                      <p:cBhvr>
                                        <p:cTn id="30" dur="500" fill="hold"/>
                                        <p:tgtEl>
                                          <p:spTgt spid="24"/>
                                        </p:tgtEl>
                                        <p:attrNameLst>
                                          <p:attrName>ppt_h</p:attrName>
                                        </p:attrNameLst>
                                      </p:cBhvr>
                                      <p:tavLst>
                                        <p:tav tm="0">
                                          <p:val>
                                            <p:fltVal val="0"/>
                                          </p:val>
                                        </p:tav>
                                        <p:tav tm="100000">
                                          <p:val>
                                            <p:strVal val="#ppt_h"/>
                                          </p:val>
                                        </p:tav>
                                      </p:tavLst>
                                    </p:anim>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7"/>
                                        </p:tgtEl>
                                        <p:attrNameLst>
                                          <p:attrName>style.visibility</p:attrName>
                                        </p:attrNameLst>
                                      </p:cBhvr>
                                      <p:to>
                                        <p:strVal val="visible"/>
                                      </p:to>
                                    </p:set>
                                    <p:animEffect transition="in" filter="fade">
                                      <p:cBhvr>
                                        <p:cTn id="34" dur="500"/>
                                        <p:tgtEl>
                                          <p:spTgt spid="127"/>
                                        </p:tgtEl>
                                      </p:cBhvr>
                                    </p:animEffect>
                                  </p:childTnLst>
                                </p:cTn>
                              </p:par>
                              <p:par>
                                <p:cTn id="35" presetID="10" presetClass="exit" presetSubtype="0" fill="hold" grpId="1" nodeType="withEffect">
                                  <p:stCondLst>
                                    <p:cond delay="0"/>
                                  </p:stCondLst>
                                  <p:childTnLst>
                                    <p:animEffect transition="out" filter="fade">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par>
                                <p:cTn id="38" presetID="53" presetClass="exit" presetSubtype="32" fill="hold" nodeType="withEffect">
                                  <p:stCondLst>
                                    <p:cond delay="0"/>
                                  </p:stCondLst>
                                  <p:childTnLst>
                                    <p:anim calcmode="lin" valueType="num">
                                      <p:cBhvr>
                                        <p:cTn id="39" dur="500"/>
                                        <p:tgtEl>
                                          <p:spTgt spid="107"/>
                                        </p:tgtEl>
                                        <p:attrNameLst>
                                          <p:attrName>ppt_w</p:attrName>
                                        </p:attrNameLst>
                                      </p:cBhvr>
                                      <p:tavLst>
                                        <p:tav tm="0">
                                          <p:val>
                                            <p:strVal val="ppt_w"/>
                                          </p:val>
                                        </p:tav>
                                        <p:tav tm="100000">
                                          <p:val>
                                            <p:fltVal val="0"/>
                                          </p:val>
                                        </p:tav>
                                      </p:tavLst>
                                    </p:anim>
                                    <p:anim calcmode="lin" valueType="num">
                                      <p:cBhvr>
                                        <p:cTn id="40" dur="500"/>
                                        <p:tgtEl>
                                          <p:spTgt spid="107"/>
                                        </p:tgtEl>
                                        <p:attrNameLst>
                                          <p:attrName>ppt_h</p:attrName>
                                        </p:attrNameLst>
                                      </p:cBhvr>
                                      <p:tavLst>
                                        <p:tav tm="0">
                                          <p:val>
                                            <p:strVal val="ppt_h"/>
                                          </p:val>
                                        </p:tav>
                                        <p:tav tm="100000">
                                          <p:val>
                                            <p:fltVal val="0"/>
                                          </p:val>
                                        </p:tav>
                                      </p:tavLst>
                                    </p:anim>
                                    <p:animEffect transition="out" filter="fade">
                                      <p:cBhvr>
                                        <p:cTn id="41" dur="500"/>
                                        <p:tgtEl>
                                          <p:spTgt spid="107"/>
                                        </p:tgtEl>
                                      </p:cBhvr>
                                    </p:animEffect>
                                    <p:set>
                                      <p:cBhvr>
                                        <p:cTn id="42" dur="1" fill="hold">
                                          <p:stCondLst>
                                            <p:cond delay="499"/>
                                          </p:stCondLst>
                                        </p:cTn>
                                        <p:tgtEl>
                                          <p:spTgt spid="10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3" presetClass="exit" presetSubtype="32" fill="hold" nodeType="clickEffect">
                                  <p:stCondLst>
                                    <p:cond delay="0"/>
                                  </p:stCondLst>
                                  <p:childTnLst>
                                    <p:anim calcmode="lin" valueType="num">
                                      <p:cBhvr>
                                        <p:cTn id="46" dur="500"/>
                                        <p:tgtEl>
                                          <p:spTgt spid="24"/>
                                        </p:tgtEl>
                                        <p:attrNameLst>
                                          <p:attrName>ppt_w</p:attrName>
                                        </p:attrNameLst>
                                      </p:cBhvr>
                                      <p:tavLst>
                                        <p:tav tm="0">
                                          <p:val>
                                            <p:strVal val="ppt_w"/>
                                          </p:val>
                                        </p:tav>
                                        <p:tav tm="100000">
                                          <p:val>
                                            <p:fltVal val="0"/>
                                          </p:val>
                                        </p:tav>
                                      </p:tavLst>
                                    </p:anim>
                                    <p:anim calcmode="lin" valueType="num">
                                      <p:cBhvr>
                                        <p:cTn id="47" dur="500"/>
                                        <p:tgtEl>
                                          <p:spTgt spid="24"/>
                                        </p:tgtEl>
                                        <p:attrNameLst>
                                          <p:attrName>ppt_h</p:attrName>
                                        </p:attrNameLst>
                                      </p:cBhvr>
                                      <p:tavLst>
                                        <p:tav tm="0">
                                          <p:val>
                                            <p:strVal val="ppt_h"/>
                                          </p:val>
                                        </p:tav>
                                        <p:tav tm="100000">
                                          <p:val>
                                            <p:fltVal val="0"/>
                                          </p:val>
                                        </p:tav>
                                      </p:tavLst>
                                    </p:anim>
                                    <p:animEffect transition="out" filter="fade">
                                      <p:cBhvr>
                                        <p:cTn id="48" dur="500"/>
                                        <p:tgtEl>
                                          <p:spTgt spid="24"/>
                                        </p:tgtEl>
                                      </p:cBhvr>
                                    </p:animEffect>
                                    <p:set>
                                      <p:cBhvr>
                                        <p:cTn id="49" dur="1" fill="hold">
                                          <p:stCondLst>
                                            <p:cond delay="499"/>
                                          </p:stCondLst>
                                        </p:cTn>
                                        <p:tgtEl>
                                          <p:spTgt spid="24"/>
                                        </p:tgtEl>
                                        <p:attrNameLst>
                                          <p:attrName>style.visibility</p:attrName>
                                        </p:attrNameLst>
                                      </p:cBhvr>
                                      <p:to>
                                        <p:strVal val="hidden"/>
                                      </p:to>
                                    </p:set>
                                  </p:childTnLst>
                                </p:cTn>
                              </p:par>
                              <p:par>
                                <p:cTn id="50" presetID="3" presetClass="emph" presetSubtype="2" fill="hold" nodeType="withEffect">
                                  <p:stCondLst>
                                    <p:cond delay="0"/>
                                  </p:stCondLst>
                                  <p:childTnLst>
                                    <p:animClr clrSpc="rgb" dir="cw">
                                      <p:cBhvr override="childStyle">
                                        <p:cTn id="51" dur="750" fill="hold"/>
                                        <p:tgtEl>
                                          <p:spTgt spid="34">
                                            <p:txEl>
                                              <p:pRg st="0" end="0"/>
                                            </p:txEl>
                                          </p:spTgt>
                                        </p:tgtEl>
                                        <p:attrNameLst>
                                          <p:attrName>style.color</p:attrName>
                                        </p:attrNameLst>
                                      </p:cBhvr>
                                      <p:to>
                                        <a:schemeClr val="accent2"/>
                                      </p:to>
                                    </p:animClr>
                                  </p:childTnLst>
                                </p:cTn>
                              </p:par>
                              <p:par>
                                <p:cTn id="52" presetID="3" presetClass="emph" presetSubtype="2" fill="hold" nodeType="withEffect">
                                  <p:stCondLst>
                                    <p:cond delay="0"/>
                                  </p:stCondLst>
                                  <p:childTnLst>
                                    <p:animClr clrSpc="rgb" dir="cw">
                                      <p:cBhvr override="childStyle">
                                        <p:cTn id="53" dur="750" fill="hold"/>
                                        <p:tgtEl>
                                          <p:spTgt spid="46">
                                            <p:txEl>
                                              <p:pRg st="0" end="0"/>
                                            </p:txEl>
                                          </p:spTgt>
                                        </p:tgtEl>
                                        <p:attrNameLst>
                                          <p:attrName>style.color</p:attrName>
                                        </p:attrNameLst>
                                      </p:cBhvr>
                                      <p:to>
                                        <a:srgbClr val="D83B01"/>
                                      </p:to>
                                    </p:animClr>
                                  </p:childTnLst>
                                </p:cTn>
                              </p:par>
                              <p:par>
                                <p:cTn id="54" presetID="10" presetClass="exit" presetSubtype="0" fill="hold" grpId="1" nodeType="withEffect">
                                  <p:stCondLst>
                                    <p:cond delay="0"/>
                                  </p:stCondLst>
                                  <p:childTnLst>
                                    <p:animEffect transition="out" filter="fade">
                                      <p:cBhvr>
                                        <p:cTn id="55" dur="500"/>
                                        <p:tgtEl>
                                          <p:spTgt spid="125"/>
                                        </p:tgtEl>
                                      </p:cBhvr>
                                    </p:animEffect>
                                    <p:set>
                                      <p:cBhvr>
                                        <p:cTn id="56" dur="1" fill="hold">
                                          <p:stCondLst>
                                            <p:cond delay="499"/>
                                          </p:stCondLst>
                                        </p:cTn>
                                        <p:tgtEl>
                                          <p:spTgt spid="125"/>
                                        </p:tgtEl>
                                        <p:attrNameLst>
                                          <p:attrName>style.visibility</p:attrName>
                                        </p:attrNameLst>
                                      </p:cBhvr>
                                      <p:to>
                                        <p:strVal val="hidden"/>
                                      </p:to>
                                    </p:set>
                                  </p:childTnLst>
                                </p:cTn>
                              </p:par>
                              <p:par>
                                <p:cTn id="57" presetID="53" presetClass="entr" presetSubtype="16"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anim calcmode="lin" valueType="num">
                                      <p:cBhvr>
                                        <p:cTn id="59" dur="500" fill="hold"/>
                                        <p:tgtEl>
                                          <p:spTgt spid="57"/>
                                        </p:tgtEl>
                                        <p:attrNameLst>
                                          <p:attrName>ppt_w</p:attrName>
                                        </p:attrNameLst>
                                      </p:cBhvr>
                                      <p:tavLst>
                                        <p:tav tm="0">
                                          <p:val>
                                            <p:fltVal val="0"/>
                                          </p:val>
                                        </p:tav>
                                        <p:tav tm="100000">
                                          <p:val>
                                            <p:strVal val="#ppt_w"/>
                                          </p:val>
                                        </p:tav>
                                      </p:tavLst>
                                    </p:anim>
                                    <p:anim calcmode="lin" valueType="num">
                                      <p:cBhvr>
                                        <p:cTn id="60" dur="500" fill="hold"/>
                                        <p:tgtEl>
                                          <p:spTgt spid="57"/>
                                        </p:tgtEl>
                                        <p:attrNameLst>
                                          <p:attrName>ppt_h</p:attrName>
                                        </p:attrNameLst>
                                      </p:cBhvr>
                                      <p:tavLst>
                                        <p:tav tm="0">
                                          <p:val>
                                            <p:fltVal val="0"/>
                                          </p:val>
                                        </p:tav>
                                        <p:tav tm="100000">
                                          <p:val>
                                            <p:strVal val="#ppt_h"/>
                                          </p:val>
                                        </p:tav>
                                      </p:tavLst>
                                    </p:anim>
                                    <p:animEffect transition="in" filter="fade">
                                      <p:cBhvr>
                                        <p:cTn id="61" dur="500"/>
                                        <p:tgtEl>
                                          <p:spTgt spid="57"/>
                                        </p:tgtEl>
                                      </p:cBhvr>
                                    </p:animEffect>
                                  </p:childTnLst>
                                </p:cTn>
                              </p:par>
                              <p:par>
                                <p:cTn id="62" presetID="10" presetClass="entr" presetSubtype="0" fill="hold" grpId="2"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par>
                                <p:cTn id="65" presetID="1" presetClass="entr" presetSubtype="0" fill="hold" grpId="1" nodeType="withEffect">
                                  <p:stCondLst>
                                    <p:cond delay="0"/>
                                  </p:stCondLst>
                                  <p:childTnLst>
                                    <p:set>
                                      <p:cBhvr>
                                        <p:cTn id="66" dur="1" fill="hold">
                                          <p:stCondLst>
                                            <p:cond delay="0"/>
                                          </p:stCondLst>
                                        </p:cTn>
                                        <p:tgtEl>
                                          <p:spTgt spid="1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53" presetClass="exit" presetSubtype="32" fill="hold" nodeType="clickEffect">
                                  <p:stCondLst>
                                    <p:cond delay="0"/>
                                  </p:stCondLst>
                                  <p:childTnLst>
                                    <p:anim calcmode="lin" valueType="num">
                                      <p:cBhvr>
                                        <p:cTn id="70" dur="500"/>
                                        <p:tgtEl>
                                          <p:spTgt spid="57"/>
                                        </p:tgtEl>
                                        <p:attrNameLst>
                                          <p:attrName>ppt_w</p:attrName>
                                        </p:attrNameLst>
                                      </p:cBhvr>
                                      <p:tavLst>
                                        <p:tav tm="0">
                                          <p:val>
                                            <p:strVal val="ppt_w"/>
                                          </p:val>
                                        </p:tav>
                                        <p:tav tm="100000">
                                          <p:val>
                                            <p:fltVal val="0"/>
                                          </p:val>
                                        </p:tav>
                                      </p:tavLst>
                                    </p:anim>
                                    <p:anim calcmode="lin" valueType="num">
                                      <p:cBhvr>
                                        <p:cTn id="71" dur="500"/>
                                        <p:tgtEl>
                                          <p:spTgt spid="57"/>
                                        </p:tgtEl>
                                        <p:attrNameLst>
                                          <p:attrName>ppt_h</p:attrName>
                                        </p:attrNameLst>
                                      </p:cBhvr>
                                      <p:tavLst>
                                        <p:tav tm="0">
                                          <p:val>
                                            <p:strVal val="ppt_h"/>
                                          </p:val>
                                        </p:tav>
                                        <p:tav tm="100000">
                                          <p:val>
                                            <p:fltVal val="0"/>
                                          </p:val>
                                        </p:tav>
                                      </p:tavLst>
                                    </p:anim>
                                    <p:animEffect transition="out" filter="fade">
                                      <p:cBhvr>
                                        <p:cTn id="72" dur="500"/>
                                        <p:tgtEl>
                                          <p:spTgt spid="57"/>
                                        </p:tgtEl>
                                      </p:cBhvr>
                                    </p:animEffect>
                                    <p:set>
                                      <p:cBhvr>
                                        <p:cTn id="73" dur="1" fill="hold">
                                          <p:stCondLst>
                                            <p:cond delay="499"/>
                                          </p:stCondLst>
                                        </p:cTn>
                                        <p:tgtEl>
                                          <p:spTgt spid="57"/>
                                        </p:tgtEl>
                                        <p:attrNameLst>
                                          <p:attrName>style.visibility</p:attrName>
                                        </p:attrNameLst>
                                      </p:cBhvr>
                                      <p:to>
                                        <p:strVal val="hidden"/>
                                      </p:to>
                                    </p:set>
                                  </p:childTnLst>
                                </p:cTn>
                              </p:par>
                              <p:par>
                                <p:cTn id="74" presetID="10" presetClass="entr" presetSubtype="0" fill="hold" grpId="2" nodeType="withEffect">
                                  <p:stCondLst>
                                    <p:cond delay="0"/>
                                  </p:stCondLst>
                                  <p:childTnLst>
                                    <p:set>
                                      <p:cBhvr>
                                        <p:cTn id="75" dur="1" fill="hold">
                                          <p:stCondLst>
                                            <p:cond delay="0"/>
                                          </p:stCondLst>
                                        </p:cTn>
                                        <p:tgtEl>
                                          <p:spTgt spid="125"/>
                                        </p:tgtEl>
                                        <p:attrNameLst>
                                          <p:attrName>style.visibility</p:attrName>
                                        </p:attrNameLst>
                                      </p:cBhvr>
                                      <p:to>
                                        <p:strVal val="visible"/>
                                      </p:to>
                                    </p:set>
                                    <p:animEffect transition="in" filter="fade">
                                      <p:cBhvr>
                                        <p:cTn id="76" dur="500"/>
                                        <p:tgtEl>
                                          <p:spTgt spid="125"/>
                                        </p:tgtEl>
                                      </p:cBhvr>
                                    </p:animEffect>
                                  </p:childTnLst>
                                </p:cTn>
                              </p:par>
                              <p:par>
                                <p:cTn id="77" presetID="3" presetClass="emph" presetSubtype="2" fill="hold" nodeType="withEffect">
                                  <p:stCondLst>
                                    <p:cond delay="0"/>
                                  </p:stCondLst>
                                  <p:childTnLst>
                                    <p:animClr clrSpc="rgb" dir="cw">
                                      <p:cBhvr override="childStyle">
                                        <p:cTn id="78" dur="750" fill="hold"/>
                                        <p:tgtEl>
                                          <p:spTgt spid="46">
                                            <p:txEl>
                                              <p:pRg st="0" end="0"/>
                                            </p:txEl>
                                          </p:spTgt>
                                        </p:tgtEl>
                                        <p:attrNameLst>
                                          <p:attrName>style.color</p:attrName>
                                        </p:attrNameLst>
                                      </p:cBhvr>
                                      <p:to>
                                        <a:schemeClr val="accent2"/>
                                      </p:to>
                                    </p:animClr>
                                  </p:childTnLst>
                                </p:cTn>
                              </p:par>
                              <p:par>
                                <p:cTn id="79" presetID="3" presetClass="emph" presetSubtype="2" fill="hold" nodeType="withEffect">
                                  <p:stCondLst>
                                    <p:cond delay="0"/>
                                  </p:stCondLst>
                                  <p:childTnLst>
                                    <p:animClr clrSpc="rgb" dir="cw">
                                      <p:cBhvr override="childStyle">
                                        <p:cTn id="80" dur="750" fill="hold"/>
                                        <p:tgtEl>
                                          <p:spTgt spid="49">
                                            <p:txEl>
                                              <p:pRg st="0" end="0"/>
                                            </p:txEl>
                                          </p:spTgt>
                                        </p:tgtEl>
                                        <p:attrNameLst>
                                          <p:attrName>style.color</p:attrName>
                                        </p:attrNameLst>
                                      </p:cBhvr>
                                      <p:to>
                                        <a:srgbClr val="D83B01"/>
                                      </p:to>
                                    </p:animClr>
                                  </p:childTnLst>
                                </p:cTn>
                              </p:par>
                              <p:par>
                                <p:cTn id="81" presetID="1" presetClass="exit" presetSubtype="0" fill="hold" grpId="2" nodeType="withEffect">
                                  <p:stCondLst>
                                    <p:cond delay="0"/>
                                  </p:stCondLst>
                                  <p:childTnLst>
                                    <p:set>
                                      <p:cBhvr>
                                        <p:cTn id="82" dur="1" fill="hold">
                                          <p:stCondLst>
                                            <p:cond delay="0"/>
                                          </p:stCondLst>
                                        </p:cTn>
                                        <p:tgtEl>
                                          <p:spTgt spid="126"/>
                                        </p:tgtEl>
                                        <p:attrNameLst>
                                          <p:attrName>style.visibility</p:attrName>
                                        </p:attrNameLst>
                                      </p:cBhvr>
                                      <p:to>
                                        <p:strVal val="hidden"/>
                                      </p:to>
                                    </p:set>
                                  </p:childTnLst>
                                </p:cTn>
                              </p:par>
                              <p:par>
                                <p:cTn id="83" presetID="53" presetClass="entr" presetSubtype="16" fill="hold" nodeType="withEffect">
                                  <p:stCondLst>
                                    <p:cond delay="0"/>
                                  </p:stCondLst>
                                  <p:childTnLst>
                                    <p:set>
                                      <p:cBhvr>
                                        <p:cTn id="84" dur="1" fill="hold">
                                          <p:stCondLst>
                                            <p:cond delay="0"/>
                                          </p:stCondLst>
                                        </p:cTn>
                                        <p:tgtEl>
                                          <p:spTgt spid="88"/>
                                        </p:tgtEl>
                                        <p:attrNameLst>
                                          <p:attrName>style.visibility</p:attrName>
                                        </p:attrNameLst>
                                      </p:cBhvr>
                                      <p:to>
                                        <p:strVal val="visible"/>
                                      </p:to>
                                    </p:set>
                                    <p:anim calcmode="lin" valueType="num">
                                      <p:cBhvr>
                                        <p:cTn id="85" dur="500" fill="hold"/>
                                        <p:tgtEl>
                                          <p:spTgt spid="88"/>
                                        </p:tgtEl>
                                        <p:attrNameLst>
                                          <p:attrName>ppt_w</p:attrName>
                                        </p:attrNameLst>
                                      </p:cBhvr>
                                      <p:tavLst>
                                        <p:tav tm="0">
                                          <p:val>
                                            <p:fltVal val="0"/>
                                          </p:val>
                                        </p:tav>
                                        <p:tav tm="100000">
                                          <p:val>
                                            <p:strVal val="#ppt_w"/>
                                          </p:val>
                                        </p:tav>
                                      </p:tavLst>
                                    </p:anim>
                                    <p:anim calcmode="lin" valueType="num">
                                      <p:cBhvr>
                                        <p:cTn id="86" dur="500" fill="hold"/>
                                        <p:tgtEl>
                                          <p:spTgt spid="88"/>
                                        </p:tgtEl>
                                        <p:attrNameLst>
                                          <p:attrName>ppt_h</p:attrName>
                                        </p:attrNameLst>
                                      </p:cBhvr>
                                      <p:tavLst>
                                        <p:tav tm="0">
                                          <p:val>
                                            <p:fltVal val="0"/>
                                          </p:val>
                                        </p:tav>
                                        <p:tav tm="100000">
                                          <p:val>
                                            <p:strVal val="#ppt_h"/>
                                          </p:val>
                                        </p:tav>
                                      </p:tavLst>
                                    </p:anim>
                                    <p:animEffect transition="in" filter="fade">
                                      <p:cBhvr>
                                        <p:cTn id="8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25" grpId="0" animBg="1"/>
      <p:bldP spid="125" grpId="1" animBg="1"/>
      <p:bldP spid="125" grpId="2" animBg="1"/>
      <p:bldP spid="126" grpId="0" animBg="1"/>
      <p:bldP spid="126" grpId="1" animBg="1"/>
      <p:bldP spid="126" grpId="2" animBg="1"/>
      <p:bldP spid="1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502AE6E-3825-4919-92D8-C57ED9FF2EBC}"/>
              </a:ext>
            </a:extLst>
          </p:cNvPr>
          <p:cNvGraphicFramePr>
            <a:graphicFrameLocks noGrp="1"/>
          </p:cNvGraphicFramePr>
          <p:nvPr/>
        </p:nvGraphicFramePr>
        <p:xfrm>
          <a:off x="1222320" y="1505265"/>
          <a:ext cx="3765261" cy="3688080"/>
        </p:xfrm>
        <a:graphic>
          <a:graphicData uri="http://schemas.openxmlformats.org/drawingml/2006/table">
            <a:tbl>
              <a:tblPr firstRow="1" bandRow="1">
                <a:tableStyleId>{125E5076-3810-47DD-B79F-674D7AD40C01}</a:tableStyleId>
              </a:tblPr>
              <a:tblGrid>
                <a:gridCol w="3765261">
                  <a:extLst>
                    <a:ext uri="{9D8B030D-6E8A-4147-A177-3AD203B41FA5}">
                      <a16:colId xmlns:a16="http://schemas.microsoft.com/office/drawing/2014/main" val="860453477"/>
                    </a:ext>
                  </a:extLst>
                </a:gridCol>
              </a:tblGrid>
              <a:tr h="0">
                <a:tc>
                  <a:txBody>
                    <a:bodyPr/>
                    <a:lstStyle/>
                    <a:p>
                      <a:r>
                        <a:rPr lang="en-US" b="1" i="0" dirty="0">
                          <a:latin typeface="Segoe UI" panose="020B0502040204020203" pitchFamily="34" charset="0"/>
                          <a:cs typeface="Segoe UI" panose="020B0502040204020203" pitchFamily="34" charset="0"/>
                        </a:rPr>
                        <a:t>App permission policy</a:t>
                      </a:r>
                    </a:p>
                    <a:p>
                      <a:endParaRPr lang="en-US" sz="1400" dirty="0"/>
                    </a:p>
                    <a:p>
                      <a:r>
                        <a:rPr lang="en-US" sz="1400" dirty="0"/>
                        <a:t>Manage which apps are allowed/blocked for users in my organization</a:t>
                      </a:r>
                    </a:p>
                    <a:p>
                      <a:endParaRPr lang="en-US" dirty="0"/>
                    </a:p>
                  </a:txBody>
                  <a:tcPr marL="182880" marR="182880" marT="182880" marB="182880">
                    <a:solidFill>
                      <a:srgbClr val="002060"/>
                    </a:solidFill>
                  </a:tcPr>
                </a:tc>
                <a:extLst>
                  <a:ext uri="{0D108BD9-81ED-4DB2-BD59-A6C34878D82A}">
                    <a16:rowId xmlns:a16="http://schemas.microsoft.com/office/drawing/2014/main" val="1982138856"/>
                  </a:ext>
                </a:extLst>
              </a:tr>
              <a:tr h="0">
                <a:tc>
                  <a:txBody>
                    <a:bodyPr/>
                    <a:lstStyle/>
                    <a:p>
                      <a:r>
                        <a:rPr lang="en-US" dirty="0"/>
                        <a:t>Microsoft apps</a:t>
                      </a:r>
                    </a:p>
                  </a:txBody>
                  <a:tcPr marL="182880" marR="182880" marT="182880" marB="182880">
                    <a:solidFill>
                      <a:srgbClr val="002060"/>
                    </a:solidFill>
                  </a:tcPr>
                </a:tc>
                <a:extLst>
                  <a:ext uri="{0D108BD9-81ED-4DB2-BD59-A6C34878D82A}">
                    <a16:rowId xmlns:a16="http://schemas.microsoft.com/office/drawing/2014/main" val="931505551"/>
                  </a:ext>
                </a:extLst>
              </a:tr>
              <a:tr h="0">
                <a:tc>
                  <a:txBody>
                    <a:bodyPr/>
                    <a:lstStyle/>
                    <a:p>
                      <a:r>
                        <a:rPr lang="en-US" dirty="0"/>
                        <a:t>Third-party apps</a:t>
                      </a:r>
                    </a:p>
                  </a:txBody>
                  <a:tcPr marL="182880" marR="182880" marT="182880" marB="182880">
                    <a:solidFill>
                      <a:srgbClr val="002060"/>
                    </a:solidFill>
                  </a:tcPr>
                </a:tc>
                <a:extLst>
                  <a:ext uri="{0D108BD9-81ED-4DB2-BD59-A6C34878D82A}">
                    <a16:rowId xmlns:a16="http://schemas.microsoft.com/office/drawing/2014/main" val="1559914953"/>
                  </a:ext>
                </a:extLst>
              </a:tr>
              <a:tr h="0">
                <a:tc>
                  <a:txBody>
                    <a:bodyPr/>
                    <a:lstStyle/>
                    <a:p>
                      <a:r>
                        <a:rPr lang="en-US" dirty="0"/>
                        <a:t>Enterprise apps</a:t>
                      </a:r>
                    </a:p>
                  </a:txBody>
                  <a:tcPr marL="182880" marR="182880" marT="182880" marB="182880">
                    <a:solidFill>
                      <a:srgbClr val="002060"/>
                    </a:solidFill>
                  </a:tcPr>
                </a:tc>
                <a:extLst>
                  <a:ext uri="{0D108BD9-81ED-4DB2-BD59-A6C34878D82A}">
                    <a16:rowId xmlns:a16="http://schemas.microsoft.com/office/drawing/2014/main" val="2965763740"/>
                  </a:ext>
                </a:extLst>
              </a:tr>
            </a:tbl>
          </a:graphicData>
        </a:graphic>
      </p:graphicFrame>
      <p:graphicFrame>
        <p:nvGraphicFramePr>
          <p:cNvPr id="4" name="Table 3">
            <a:extLst>
              <a:ext uri="{FF2B5EF4-FFF2-40B4-BE49-F238E27FC236}">
                <a16:creationId xmlns:a16="http://schemas.microsoft.com/office/drawing/2014/main" id="{9FF4DE4C-0C29-4B16-A687-23E194A82599}"/>
              </a:ext>
            </a:extLst>
          </p:cNvPr>
          <p:cNvGraphicFramePr>
            <a:graphicFrameLocks noGrp="1"/>
          </p:cNvGraphicFramePr>
          <p:nvPr/>
        </p:nvGraphicFramePr>
        <p:xfrm>
          <a:off x="6391557" y="1505265"/>
          <a:ext cx="3765261" cy="3749040"/>
        </p:xfrm>
        <a:graphic>
          <a:graphicData uri="http://schemas.openxmlformats.org/drawingml/2006/table">
            <a:tbl>
              <a:tblPr firstRow="1" bandRow="1">
                <a:tableStyleId>{125E5076-3810-47DD-B79F-674D7AD40C01}</a:tableStyleId>
              </a:tblPr>
              <a:tblGrid>
                <a:gridCol w="3765261">
                  <a:extLst>
                    <a:ext uri="{9D8B030D-6E8A-4147-A177-3AD203B41FA5}">
                      <a16:colId xmlns:a16="http://schemas.microsoft.com/office/drawing/2014/main" val="860453477"/>
                    </a:ext>
                  </a:extLst>
                </a:gridCol>
              </a:tblGrid>
              <a:tr h="0">
                <a:tc>
                  <a:txBody>
                    <a:bodyPr/>
                    <a:lstStyle/>
                    <a:p>
                      <a:r>
                        <a:rPr lang="en-US" b="1" i="0" dirty="0">
                          <a:latin typeface="Segoe UI" panose="020B0502040204020203" pitchFamily="34" charset="0"/>
                          <a:cs typeface="Segoe UI" panose="020B0502040204020203" pitchFamily="34" charset="0"/>
                        </a:rPr>
                        <a:t>App setup policy</a:t>
                      </a:r>
                    </a:p>
                    <a:p>
                      <a:endParaRPr lang="en-US" sz="1400" dirty="0"/>
                    </a:p>
                    <a:p>
                      <a:r>
                        <a:rPr lang="en-US" sz="1400" dirty="0"/>
                        <a:t>Manage how the apps show up in Teams client</a:t>
                      </a:r>
                    </a:p>
                    <a:p>
                      <a:endParaRPr lang="en-US" dirty="0"/>
                    </a:p>
                  </a:txBody>
                  <a:tcPr marL="182880" marR="182880" marT="182880" marB="182880">
                    <a:solidFill>
                      <a:srgbClr val="002060"/>
                    </a:solidFill>
                  </a:tcPr>
                </a:tc>
                <a:extLst>
                  <a:ext uri="{0D108BD9-81ED-4DB2-BD59-A6C34878D82A}">
                    <a16:rowId xmlns:a16="http://schemas.microsoft.com/office/drawing/2014/main" val="1982138856"/>
                  </a:ext>
                </a:extLst>
              </a:tr>
              <a:tr h="0">
                <a:tc>
                  <a:txBody>
                    <a:bodyPr/>
                    <a:lstStyle/>
                    <a:p>
                      <a:r>
                        <a:rPr lang="en-US" dirty="0"/>
                        <a:t>Pinned apps in the app bar</a:t>
                      </a:r>
                    </a:p>
                  </a:txBody>
                  <a:tcPr marL="182880" marR="182880" marT="182880" marB="182880">
                    <a:solidFill>
                      <a:srgbClr val="002060"/>
                    </a:solidFill>
                  </a:tcPr>
                </a:tc>
                <a:extLst>
                  <a:ext uri="{0D108BD9-81ED-4DB2-BD59-A6C34878D82A}">
                    <a16:rowId xmlns:a16="http://schemas.microsoft.com/office/drawing/2014/main" val="931505551"/>
                  </a:ext>
                </a:extLst>
              </a:tr>
              <a:tr h="0">
                <a:tc>
                  <a:txBody>
                    <a:bodyPr/>
                    <a:lstStyle/>
                    <a:p>
                      <a:r>
                        <a:rPr lang="en-US" dirty="0"/>
                        <a:t>Delegation of upload of custom apps </a:t>
                      </a:r>
                    </a:p>
                  </a:txBody>
                  <a:tcPr marL="182880" marR="182880" marT="182880" marB="182880">
                    <a:solidFill>
                      <a:srgbClr val="002060"/>
                    </a:solidFill>
                  </a:tcPr>
                </a:tc>
                <a:extLst>
                  <a:ext uri="{0D108BD9-81ED-4DB2-BD59-A6C34878D82A}">
                    <a16:rowId xmlns:a16="http://schemas.microsoft.com/office/drawing/2014/main" val="1559914953"/>
                  </a:ext>
                </a:extLst>
              </a:tr>
              <a:tr h="0">
                <a:tc>
                  <a:txBody>
                    <a:bodyPr/>
                    <a:lstStyle/>
                    <a:p>
                      <a:endParaRPr lang="en-US" dirty="0"/>
                    </a:p>
                  </a:txBody>
                  <a:tcPr marL="182880" marR="182880" marT="182880" marB="182880">
                    <a:solidFill>
                      <a:srgbClr val="002060"/>
                    </a:solidFill>
                  </a:tcPr>
                </a:tc>
                <a:extLst>
                  <a:ext uri="{0D108BD9-81ED-4DB2-BD59-A6C34878D82A}">
                    <a16:rowId xmlns:a16="http://schemas.microsoft.com/office/drawing/2014/main" val="2990714534"/>
                  </a:ext>
                </a:extLst>
              </a:tr>
            </a:tbl>
          </a:graphicData>
        </a:graphic>
      </p:graphicFrame>
      <p:sp>
        <p:nvSpPr>
          <p:cNvPr id="5" name="Title 5">
            <a:extLst>
              <a:ext uri="{FF2B5EF4-FFF2-40B4-BE49-F238E27FC236}">
                <a16:creationId xmlns:a16="http://schemas.microsoft.com/office/drawing/2014/main" id="{13FD1574-97A6-491E-A3C9-8059ADF1974A}"/>
              </a:ext>
            </a:extLst>
          </p:cNvPr>
          <p:cNvSpPr>
            <a:spLocks noGrp="1"/>
          </p:cNvSpPr>
          <p:nvPr>
            <p:ph type="title"/>
          </p:nvPr>
        </p:nvSpPr>
        <p:spPr>
          <a:xfrm>
            <a:off x="588263" y="535426"/>
            <a:ext cx="11018520" cy="397545"/>
          </a:xfrm>
        </p:spPr>
        <p:txBody>
          <a:bodyPr/>
          <a:lstStyle/>
          <a:p>
            <a:r>
              <a:rPr lang="en-US" dirty="0">
                <a:solidFill>
                  <a:srgbClr val="D83B01"/>
                </a:solidFill>
                <a:latin typeface="Segoe UI" charset="0"/>
                <a:ea typeface="Segoe UI" charset="0"/>
                <a:cs typeface="Segoe UI" charset="0"/>
              </a:rPr>
              <a:t>Policies for Managing Apps</a:t>
            </a:r>
            <a:endParaRPr lang="en-US" dirty="0"/>
          </a:p>
        </p:txBody>
      </p:sp>
    </p:spTree>
    <p:extLst>
      <p:ext uri="{BB962C8B-B14F-4D97-AF65-F5344CB8AC3E}">
        <p14:creationId xmlns:p14="http://schemas.microsoft.com/office/powerpoint/2010/main" val="26163481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87CD4-C4C0-46F6-BF22-8131E136BC62}"/>
              </a:ext>
            </a:extLst>
          </p:cNvPr>
          <p:cNvPicPr>
            <a:picLocks noChangeAspect="1"/>
          </p:cNvPicPr>
          <p:nvPr/>
        </p:nvPicPr>
        <p:blipFill>
          <a:blip r:embed="rId3"/>
          <a:stretch>
            <a:fillRect/>
          </a:stretch>
        </p:blipFill>
        <p:spPr>
          <a:xfrm>
            <a:off x="0" y="1235781"/>
            <a:ext cx="12192000" cy="4386438"/>
          </a:xfrm>
          <a:prstGeom prst="rect">
            <a:avLst/>
          </a:prstGeom>
        </p:spPr>
      </p:pic>
      <p:sp>
        <p:nvSpPr>
          <p:cNvPr id="3" name="Oval 2">
            <a:extLst>
              <a:ext uri="{FF2B5EF4-FFF2-40B4-BE49-F238E27FC236}">
                <a16:creationId xmlns:a16="http://schemas.microsoft.com/office/drawing/2014/main" id="{2722B09C-6E7D-5B41-93C8-19126852F211}"/>
              </a:ext>
            </a:extLst>
          </p:cNvPr>
          <p:cNvSpPr/>
          <p:nvPr/>
        </p:nvSpPr>
        <p:spPr>
          <a:xfrm>
            <a:off x="11068427" y="2013631"/>
            <a:ext cx="273466" cy="273466"/>
          </a:xfrm>
          <a:prstGeom prst="ellipse">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5F5F5"/>
              </a:solidFill>
              <a:effectLst/>
              <a:uLnTx/>
              <a:uFillTx/>
              <a:latin typeface="Segoe UI Light"/>
              <a:ea typeface="+mn-ea"/>
              <a:cs typeface="+mn-cs"/>
            </a:endParaRPr>
          </a:p>
        </p:txBody>
      </p:sp>
    </p:spTree>
    <p:extLst>
      <p:ext uri="{BB962C8B-B14F-4D97-AF65-F5344CB8AC3E}">
        <p14:creationId xmlns:p14="http://schemas.microsoft.com/office/powerpoint/2010/main" val="3138598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2722B09C-6E7D-5B41-93C8-19126852F211}"/>
              </a:ext>
            </a:extLst>
          </p:cNvPr>
          <p:cNvSpPr/>
          <p:nvPr/>
        </p:nvSpPr>
        <p:spPr>
          <a:xfrm>
            <a:off x="11532771" y="684893"/>
            <a:ext cx="273466" cy="273466"/>
          </a:xfrm>
          <a:prstGeom prst="ellipse">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5F5F5"/>
              </a:solidFill>
              <a:effectLst/>
              <a:uLnTx/>
              <a:uFillTx/>
              <a:latin typeface="Segoe UI Light"/>
              <a:ea typeface="+mn-ea"/>
              <a:cs typeface="+mn-cs"/>
            </a:endParaRPr>
          </a:p>
        </p:txBody>
      </p:sp>
      <p:pic>
        <p:nvPicPr>
          <p:cNvPr id="2" name="Picture 1">
            <a:extLst>
              <a:ext uri="{FF2B5EF4-FFF2-40B4-BE49-F238E27FC236}">
                <a16:creationId xmlns:a16="http://schemas.microsoft.com/office/drawing/2014/main" id="{D855AA01-0DD0-4971-9344-297A0E7FD8D4}"/>
              </a:ext>
            </a:extLst>
          </p:cNvPr>
          <p:cNvPicPr>
            <a:picLocks noChangeAspect="1"/>
          </p:cNvPicPr>
          <p:nvPr/>
        </p:nvPicPr>
        <p:blipFill>
          <a:blip r:embed="rId3"/>
          <a:stretch>
            <a:fillRect/>
          </a:stretch>
        </p:blipFill>
        <p:spPr>
          <a:xfrm>
            <a:off x="2864" y="0"/>
            <a:ext cx="12186272" cy="6858000"/>
          </a:xfrm>
          <a:prstGeom prst="rect">
            <a:avLst/>
          </a:prstGeom>
        </p:spPr>
      </p:pic>
      <p:sp>
        <p:nvSpPr>
          <p:cNvPr id="5" name="Oval 4">
            <a:extLst>
              <a:ext uri="{FF2B5EF4-FFF2-40B4-BE49-F238E27FC236}">
                <a16:creationId xmlns:a16="http://schemas.microsoft.com/office/drawing/2014/main" id="{91A4760A-0C66-4B3A-AE72-ED7DF50E2819}"/>
              </a:ext>
            </a:extLst>
          </p:cNvPr>
          <p:cNvSpPr/>
          <p:nvPr/>
        </p:nvSpPr>
        <p:spPr>
          <a:xfrm>
            <a:off x="10918409" y="6199868"/>
            <a:ext cx="273466" cy="273466"/>
          </a:xfrm>
          <a:prstGeom prst="ellipse">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5F5F5"/>
              </a:solidFill>
              <a:effectLst/>
              <a:uLnTx/>
              <a:uFillTx/>
              <a:latin typeface="Segoe UI Light"/>
              <a:ea typeface="+mn-ea"/>
              <a:cs typeface="+mn-cs"/>
            </a:endParaRPr>
          </a:p>
        </p:txBody>
      </p:sp>
    </p:spTree>
    <p:extLst>
      <p:ext uri="{BB962C8B-B14F-4D97-AF65-F5344CB8AC3E}">
        <p14:creationId xmlns:p14="http://schemas.microsoft.com/office/powerpoint/2010/main" val="3177195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87CD4-C4C0-46F6-BF22-8131E136BC62}"/>
              </a:ext>
            </a:extLst>
          </p:cNvPr>
          <p:cNvPicPr>
            <a:picLocks noChangeAspect="1"/>
          </p:cNvPicPr>
          <p:nvPr/>
        </p:nvPicPr>
        <p:blipFill>
          <a:blip r:embed="rId3"/>
          <a:stretch>
            <a:fillRect/>
          </a:stretch>
        </p:blipFill>
        <p:spPr>
          <a:xfrm>
            <a:off x="0" y="1235781"/>
            <a:ext cx="12192000" cy="4386438"/>
          </a:xfrm>
          <a:prstGeom prst="rect">
            <a:avLst/>
          </a:prstGeom>
        </p:spPr>
      </p:pic>
      <p:sp>
        <p:nvSpPr>
          <p:cNvPr id="3" name="Oval 2">
            <a:extLst>
              <a:ext uri="{FF2B5EF4-FFF2-40B4-BE49-F238E27FC236}">
                <a16:creationId xmlns:a16="http://schemas.microsoft.com/office/drawing/2014/main" id="{2722B09C-6E7D-5B41-93C8-19126852F211}"/>
              </a:ext>
            </a:extLst>
          </p:cNvPr>
          <p:cNvSpPr/>
          <p:nvPr/>
        </p:nvSpPr>
        <p:spPr>
          <a:xfrm>
            <a:off x="2724527" y="4671106"/>
            <a:ext cx="273466" cy="273466"/>
          </a:xfrm>
          <a:prstGeom prst="ellipse">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5F5F5"/>
              </a:solidFill>
              <a:effectLst/>
              <a:uLnTx/>
              <a:uFillTx/>
              <a:latin typeface="Segoe UI Light"/>
              <a:ea typeface="+mn-ea"/>
              <a:cs typeface="+mn-cs"/>
            </a:endParaRPr>
          </a:p>
        </p:txBody>
      </p:sp>
    </p:spTree>
    <p:extLst>
      <p:ext uri="{BB962C8B-B14F-4D97-AF65-F5344CB8AC3E}">
        <p14:creationId xmlns:p14="http://schemas.microsoft.com/office/powerpoint/2010/main" val="1958848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2722B09C-6E7D-5B41-93C8-19126852F211}"/>
              </a:ext>
            </a:extLst>
          </p:cNvPr>
          <p:cNvSpPr/>
          <p:nvPr/>
        </p:nvSpPr>
        <p:spPr>
          <a:xfrm>
            <a:off x="11532771" y="684893"/>
            <a:ext cx="273466" cy="273466"/>
          </a:xfrm>
          <a:prstGeom prst="ellipse">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5F5F5"/>
              </a:solidFill>
              <a:effectLst/>
              <a:uLnTx/>
              <a:uFillTx/>
              <a:latin typeface="Segoe UI Light"/>
              <a:ea typeface="+mn-ea"/>
              <a:cs typeface="+mn-cs"/>
            </a:endParaRPr>
          </a:p>
        </p:txBody>
      </p:sp>
      <p:pic>
        <p:nvPicPr>
          <p:cNvPr id="4" name="Picture 3">
            <a:extLst>
              <a:ext uri="{FF2B5EF4-FFF2-40B4-BE49-F238E27FC236}">
                <a16:creationId xmlns:a16="http://schemas.microsoft.com/office/drawing/2014/main" id="{4DC64408-2F3B-4C37-AA63-A1F9D71ED1BF}"/>
              </a:ext>
            </a:extLst>
          </p:cNvPr>
          <p:cNvPicPr>
            <a:picLocks noChangeAspect="1"/>
          </p:cNvPicPr>
          <p:nvPr/>
        </p:nvPicPr>
        <p:blipFill>
          <a:blip r:embed="rId3"/>
          <a:stretch>
            <a:fillRect/>
          </a:stretch>
        </p:blipFill>
        <p:spPr>
          <a:xfrm>
            <a:off x="0" y="528984"/>
            <a:ext cx="12192000" cy="5800031"/>
          </a:xfrm>
          <a:prstGeom prst="rect">
            <a:avLst/>
          </a:prstGeom>
        </p:spPr>
      </p:pic>
      <p:sp>
        <p:nvSpPr>
          <p:cNvPr id="5" name="Oval 4">
            <a:extLst>
              <a:ext uri="{FF2B5EF4-FFF2-40B4-BE49-F238E27FC236}">
                <a16:creationId xmlns:a16="http://schemas.microsoft.com/office/drawing/2014/main" id="{7EAEC0BB-4A30-4B60-82A9-B53294813526}"/>
              </a:ext>
            </a:extLst>
          </p:cNvPr>
          <p:cNvSpPr/>
          <p:nvPr/>
        </p:nvSpPr>
        <p:spPr>
          <a:xfrm>
            <a:off x="4931946" y="2513694"/>
            <a:ext cx="273466" cy="273466"/>
          </a:xfrm>
          <a:prstGeom prst="ellipse">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5F5F5"/>
              </a:solidFill>
              <a:effectLst/>
              <a:uLnTx/>
              <a:uFillTx/>
              <a:latin typeface="Segoe UI Light"/>
              <a:ea typeface="+mn-ea"/>
              <a:cs typeface="+mn-cs"/>
            </a:endParaRPr>
          </a:p>
        </p:txBody>
      </p:sp>
    </p:spTree>
    <p:extLst>
      <p:ext uri="{BB962C8B-B14F-4D97-AF65-F5344CB8AC3E}">
        <p14:creationId xmlns:p14="http://schemas.microsoft.com/office/powerpoint/2010/main" val="1789690624"/>
      </p:ext>
    </p:extLst>
  </p:cSld>
  <p:clrMapOvr>
    <a:masterClrMapping/>
  </p:clrMapOvr>
</p:sld>
</file>

<file path=ppt/theme/theme1.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2.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3.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A9C516BD57454FB1CD0A100883683D" ma:contentTypeVersion="2" ma:contentTypeDescription="Create a new document." ma:contentTypeScope="" ma:versionID="d3841d3278c5eb1c246e38a84dc2432c">
  <xsd:schema xmlns:xsd="http://www.w3.org/2001/XMLSchema" xmlns:xs="http://www.w3.org/2001/XMLSchema" xmlns:p="http://schemas.microsoft.com/office/2006/metadata/properties" xmlns:ns2="ee58ecdf-d8ad-4304-a860-0f3533fb6f62" targetNamespace="http://schemas.microsoft.com/office/2006/metadata/properties" ma:root="true" ma:fieldsID="f039901167d09772156c5af9b83e708e" ns2:_="">
    <xsd:import namespace="ee58ecdf-d8ad-4304-a860-0f3533fb6f6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58ecdf-d8ad-4304-a860-0f3533fb6f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3082D0-2D21-4F96-9725-CAB8B9121E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58ecdf-d8ad-4304-a860-0f3533fb6f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C516DE2-BE5E-48D0-8F5F-4E0ACDFF3685}">
  <ds:schemaRefs>
    <ds:schemaRef ds:uri="http://schemas.microsoft.com/sharepoint/v3/contenttype/forms"/>
  </ds:schemaRefs>
</ds:datastoreItem>
</file>

<file path=customXml/itemProps3.xml><?xml version="1.0" encoding="utf-8"?>
<ds:datastoreItem xmlns:ds="http://schemas.openxmlformats.org/officeDocument/2006/customXml" ds:itemID="{33A46A3E-4A12-4F39-A3EF-4B78DAF2CA3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Microsoft_Build_2018_16x9_Breakout_Template</Template>
  <TotalTime>0</TotalTime>
  <Words>1335</Words>
  <Application>Microsoft Office PowerPoint</Application>
  <PresentationFormat>Widescreen</PresentationFormat>
  <Paragraphs>168</Paragraphs>
  <Slides>25</Slides>
  <Notes>24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25</vt:i4>
      </vt:variant>
    </vt:vector>
  </HeadingPairs>
  <TitlesOfParts>
    <vt:vector size="36" baseType="lpstr">
      <vt:lpstr>Arial</vt:lpstr>
      <vt:lpstr>Calibri</vt:lpstr>
      <vt:lpstr>Consolas</vt:lpstr>
      <vt:lpstr>Segoe UI</vt:lpstr>
      <vt:lpstr>Segoe UI Light</vt:lpstr>
      <vt:lpstr>Segoe UI Semibold</vt:lpstr>
      <vt:lpstr>Segoe UI Semilight</vt:lpstr>
      <vt:lpstr>Wingdings</vt:lpstr>
      <vt:lpstr>5-50195_Microsoft_Build_Template</vt:lpstr>
      <vt:lpstr>2_Microsoft 365 PPT Template - 2018</vt:lpstr>
      <vt:lpstr>Office 365 PPT Template - 2017</vt:lpstr>
      <vt:lpstr>Manage Apps for Microsoft Teams </vt:lpstr>
      <vt:lpstr>PowerPoint Presentation</vt:lpstr>
      <vt:lpstr>Apps In Teams</vt:lpstr>
      <vt:lpstr>O365 Admin Portal: Old</vt:lpstr>
      <vt:lpstr>Policies for Managing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Policies for Managing Apps</vt:lpstr>
      <vt:lpstr>Improving discoverability of apps</vt:lpstr>
      <vt:lpstr>Demo</vt:lpstr>
      <vt:lpstr>Get started today: https://graph.Microsoft.com </vt:lpstr>
      <vt:lpstr>Next steps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2019-05-06T07:52:40Z</dcterms:created>
  <dcterms:modified xsi:type="dcterms:W3CDTF">2019-11-18T08:06:12Z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42;#Microsoft Build|98156d08-f86c-467a-ad79-de9e9c534df7</vt:lpwstr>
  </property>
  <property fmtid="{D5CDD505-2E9C-101B-9397-08002B2CF9AE}" pid="3" name="AuthorIds_UIVersion_512">
    <vt:lpwstr>6</vt:lpwstr>
  </property>
  <property fmtid="{D5CDD505-2E9C-101B-9397-08002B2CF9AE}" pid="4" name="MSIP_Label_f42aa342-8706-4288-bd11-ebb85995028c_Application">
    <vt:lpwstr>Microsoft Azure Information Protection</vt:lpwstr>
  </property>
  <property fmtid="{D5CDD505-2E9C-101B-9397-08002B2CF9AE}" pid="5" name="Sensitivity">
    <vt:lpwstr>General</vt:lpwstr>
  </property>
  <property fmtid="{D5CDD505-2E9C-101B-9397-08002B2CF9AE}" pid="6" name="Event Name">
    <vt:lpwstr>45;#Build|58542b36-5bf5-46a6-a53f-a41fb7a73785</vt:lpwstr>
  </property>
  <property fmtid="{D5CDD505-2E9C-101B-9397-08002B2CF9AE}" pid="7" name="MSIP_Label_f42aa342-8706-4288-bd11-ebb85995028c_Ref">
    <vt:lpwstr>https://api.informationprotection.azure.com/api/72f988bf-86f1-41af-91ab-2d7cd011db47</vt:lpwstr>
  </property>
  <property fmtid="{D5CDD505-2E9C-101B-9397-08002B2CF9AE}" pid="8" name="MSIP_Label_f42aa342-8706-4288-bd11-ebb85995028c_Enabled">
    <vt:lpwstr>True</vt:lpwstr>
  </property>
  <property fmtid="{D5CDD505-2E9C-101B-9397-08002B2CF9AE}" pid="9" name="ContentTypeId">
    <vt:lpwstr>0x01010045A9C516BD57454FB1CD0A100883683D</vt:lpwstr>
  </property>
  <property fmtid="{D5CDD505-2E9C-101B-9397-08002B2CF9AE}" pid="10" name="Product">
    <vt:lpwstr/>
  </property>
  <property fmtid="{D5CDD505-2E9C-101B-9397-08002B2CF9AE}" pid="11" name="Event Location">
    <vt:lpwstr>19;#Seattle|54f46ed2-c77e-4a59-b182-a4171fdb0d11</vt:lpwstr>
  </property>
  <property fmtid="{D5CDD505-2E9C-101B-9397-08002B2CF9AE}" pid="12" name="Event1">
    <vt:lpwstr>622;#Unassigned|2c8af875-f38a-40b8-a0a9-056aed3fc8c0</vt:lpwstr>
  </property>
  <property fmtid="{D5CDD505-2E9C-101B-9397-08002B2CF9AE}" pid="13" name="Audience">
    <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Campaign">
    <vt:lpwstr/>
  </property>
  <property fmtid="{D5CDD505-2E9C-101B-9397-08002B2CF9AE}" pid="17" name="MSIP_Label_f42aa342-8706-4288-bd11-ebb85995028c_SiteId">
    <vt:lpwstr>72f988bf-86f1-41af-91ab-2d7cd011db47</vt:lpwstr>
  </property>
  <property fmtid="{D5CDD505-2E9C-101B-9397-08002B2CF9AE}" pid="18" name="MSIP_Label_f42aa342-8706-4288-bd11-ebb85995028c_Extended_MSFT_Method">
    <vt:lpwstr>Automatic</vt:lpwstr>
  </property>
  <property fmtid="{D5CDD505-2E9C-101B-9397-08002B2CF9AE}" pid="19" name="Event Venue">
    <vt:lpwstr>20;#Washington State Convention and Trade Center|2ebf141d-f871-4cc9-bf08-f87f112ab464</vt:lpwstr>
  </property>
  <property fmtid="{D5CDD505-2E9C-101B-9397-08002B2CF9AE}" pid="20" name="Track">
    <vt:lpwstr/>
  </property>
  <property fmtid="{D5CDD505-2E9C-101B-9397-08002B2CF9AE}" pid="21" name="MSIP_Label_f42aa342-8706-4288-bd11-ebb85995028c_Owner">
    <vt:lpwstr>maryfj@microsoft.com</vt:lpwstr>
  </property>
  <property fmtid="{D5CDD505-2E9C-101B-9397-08002B2CF9AE}" pid="22" name="IsMyDocuments">
    <vt:bool>true</vt:bool>
  </property>
  <property fmtid="{D5CDD505-2E9C-101B-9397-08002B2CF9AE}" pid="23" name="Audience1">
    <vt:lpwstr/>
  </property>
</Properties>
</file>